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9" r:id="rId4"/>
    <p:sldId id="274" r:id="rId5"/>
    <p:sldId id="272" r:id="rId6"/>
    <p:sldId id="273" r:id="rId7"/>
    <p:sldId id="262" r:id="rId8"/>
    <p:sldId id="263" r:id="rId9"/>
    <p:sldId id="280" r:id="rId10"/>
    <p:sldId id="279" r:id="rId11"/>
    <p:sldId id="270" r:id="rId12"/>
    <p:sldId id="271" r:id="rId13"/>
    <p:sldId id="269" r:id="rId14"/>
    <p:sldId id="286" r:id="rId15"/>
    <p:sldId id="276" r:id="rId16"/>
    <p:sldId id="275" r:id="rId17"/>
    <p:sldId id="281" r:id="rId18"/>
    <p:sldId id="285" r:id="rId19"/>
    <p:sldId id="283" r:id="rId20"/>
    <p:sldId id="268" r:id="rId21"/>
    <p:sldId id="284" r:id="rId22"/>
    <p:sldId id="277" r:id="rId23"/>
    <p:sldId id="278" r:id="rId24"/>
    <p:sldId id="267" r:id="rId25"/>
    <p:sldId id="258" r:id="rId26"/>
    <p:sldId id="266" r:id="rId27"/>
    <p:sldId id="265" r:id="rId28"/>
    <p:sldId id="260" r:id="rId29"/>
    <p:sldId id="287" r:id="rId30"/>
    <p:sldId id="261" r:id="rId31"/>
    <p:sldId id="26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7" autoAdjust="0"/>
    <p:restoredTop sz="94660"/>
  </p:normalViewPr>
  <p:slideViewPr>
    <p:cSldViewPr snapToGrid="0">
      <p:cViewPr>
        <p:scale>
          <a:sx n="125" d="100"/>
          <a:sy n="125" d="100"/>
        </p:scale>
        <p:origin x="378" y="-5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C1FEF-5815-4FA7-B088-7F134D575880}" type="datetimeFigureOut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485EB-564B-4F78-A639-EF90F2DDEA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019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FD43-04ED-4922-A50A-6E0E6A9460FC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9F5A1-AD4C-4385-876F-1A474FE80D06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039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6BA3-E7E5-4575-873C-7041B36E8166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4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5361-5D3E-4DE8-94AD-76EF6A01530A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651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8AA6C-EEF7-4A39-AE70-F268EE429606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045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906B-DA29-4AA8-8BA8-632327AA2979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196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26FF7-7225-4831-B44F-F92426AE6246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74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C860-4162-42FD-87EE-A80E837454D4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6023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43D2-5878-4E6F-9868-0D0CACD9574F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06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FBCA-E6B1-4D0A-A3A4-0173B0C5BB8E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2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48F53-4FB2-4812-888A-5F80D9C3DB5E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91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FD6124-611E-4166-817E-4F498A1E7EF8}" type="datetime1">
              <a:rPr kumimoji="1" lang="ja-JP" altLang="en-US" smtClean="0"/>
              <a:t>2025/11/30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0238C6-DFEE-4049-817C-214F39B6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48EE54-420E-6C2A-3CDA-FE20AC85E99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187825" y="63500"/>
            <a:ext cx="7969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ja-JP" alt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2538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hyperlink" Target="https://denjoforest.com/built-in-potential" TargetMode="Externa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5.png"/><Relationship Id="rId7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shiba.semicon-storage.com/info/application_note_ja_20210831_AKX00996.pdf?did=141364" TargetMode="Externa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ggy.net/engineering/1621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D78E2D-AF2A-E32C-5B36-2D8D562DC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58100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MOS-Tr</a:t>
            </a:r>
            <a:r>
              <a:rPr lang="ja-JP" altLang="en-US" sz="4000" dirty="0"/>
              <a:t>と</a:t>
            </a:r>
            <a:r>
              <a:rPr lang="en-US" altLang="ja-JP" sz="4000" dirty="0"/>
              <a:t>IC</a:t>
            </a:r>
            <a:r>
              <a:rPr lang="ja-JP" altLang="en-US" sz="4000" dirty="0"/>
              <a:t>の基本</a:t>
            </a:r>
            <a:r>
              <a:rPr lang="en-US" altLang="ja-JP" sz="4000" dirty="0"/>
              <a:t>&amp;Tips</a:t>
            </a:r>
            <a:br>
              <a:rPr lang="en-US" altLang="ja-JP" sz="4000" dirty="0"/>
            </a:br>
            <a:r>
              <a:rPr lang="en-US" altLang="ja-JP" sz="4000" dirty="0"/>
              <a:t>(Part 1)</a:t>
            </a:r>
            <a:endParaRPr kumimoji="1" lang="ja-JP" altLang="en-US" sz="40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22D32D-81CC-C695-B754-4F61EEEAA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8901" y="4428418"/>
            <a:ext cx="2726197" cy="716028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/>
              <a:t>2025.12.04</a:t>
            </a:r>
          </a:p>
          <a:p>
            <a:r>
              <a:rPr lang="ja-JP" altLang="en-US" dirty="0"/>
              <a:t>開発３課　伊藤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F14C81-1FAB-C212-BEF9-4B870D24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43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4798578B-9A0B-19C9-BE75-E3467696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0" y="4950945"/>
            <a:ext cx="3700628" cy="154192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2400" dirty="0"/>
              <a:t>MOS-Tr </a:t>
            </a:r>
            <a:r>
              <a:rPr lang="ja-JP" altLang="en-US" sz="2400" dirty="0"/>
              <a:t>横型とトレンチ構造</a:t>
            </a:r>
            <a:endParaRPr kumimoji="1" lang="ja-JP" altLang="en-US" sz="24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13C2D54C-5CE8-150A-5CFE-528910994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3413" y="1769493"/>
            <a:ext cx="4568328" cy="306715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A6D74F8-233A-E705-8E15-37F44DED32CD}"/>
              </a:ext>
            </a:extLst>
          </p:cNvPr>
          <p:cNvSpPr txBox="1"/>
          <p:nvPr/>
        </p:nvSpPr>
        <p:spPr>
          <a:xfrm>
            <a:off x="651510" y="1192767"/>
            <a:ext cx="692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参考</a:t>
            </a:r>
            <a:r>
              <a:rPr kumimoji="1" lang="en-US" altLang="ja-JP" dirty="0"/>
              <a:t>URL  https://detail-infomation.com/mosfet-planar-trench/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D56382D-3D8C-6DF5-D0C4-BBDFA8C2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57" y="4915448"/>
            <a:ext cx="3443343" cy="1194370"/>
          </a:xfrm>
          <a:prstGeom prst="rect">
            <a:avLst/>
          </a:prstGeom>
        </p:spPr>
      </p:pic>
      <p:sp>
        <p:nvSpPr>
          <p:cNvPr id="7" name="矢印: 上カーブ 6">
            <a:extLst>
              <a:ext uri="{FF2B5EF4-FFF2-40B4-BE49-F238E27FC236}">
                <a16:creationId xmlns:a16="http://schemas.microsoft.com/office/drawing/2014/main" id="{AEFE42A6-AC12-B53D-10DB-D6D5EB388806}"/>
              </a:ext>
            </a:extLst>
          </p:cNvPr>
          <p:cNvSpPr/>
          <p:nvPr/>
        </p:nvSpPr>
        <p:spPr>
          <a:xfrm>
            <a:off x="3636577" y="4806166"/>
            <a:ext cx="762000" cy="28955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1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2800" dirty="0"/>
              <a:t>MOS</a:t>
            </a:r>
            <a:r>
              <a:rPr lang="ja-JP" altLang="en-US" sz="2800" dirty="0"/>
              <a:t>トランジスタの小信号モデル</a:t>
            </a:r>
            <a:br>
              <a:rPr lang="en-US" altLang="ja-JP" sz="2800" dirty="0"/>
            </a:br>
            <a:r>
              <a:rPr lang="ja-JP" altLang="en-US" sz="2800" dirty="0"/>
              <a:t>（</a:t>
            </a:r>
            <a:r>
              <a:rPr lang="en-US" altLang="ja-JP" sz="2800" dirty="0"/>
              <a:t>MOS</a:t>
            </a:r>
            <a:r>
              <a:rPr lang="ja-JP" altLang="en-US" sz="2800" dirty="0"/>
              <a:t>の飽和領域）</a:t>
            </a:r>
            <a:endParaRPr kumimoji="1" lang="ja-JP" altLang="en-US" sz="28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BABCC9CD-AD5E-E2F7-AC5E-176F6EE87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390" y="1963621"/>
            <a:ext cx="3586514" cy="2664461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B79DC2C-027A-BC46-664A-37EDC5B14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66" y="1963621"/>
            <a:ext cx="3981970" cy="2664460"/>
          </a:xfrm>
          <a:prstGeom prst="rect">
            <a:avLst/>
          </a:prstGeom>
        </p:spPr>
      </p:pic>
      <p:sp>
        <p:nvSpPr>
          <p:cNvPr id="9" name="矢印: 下 8">
            <a:extLst>
              <a:ext uri="{FF2B5EF4-FFF2-40B4-BE49-F238E27FC236}">
                <a16:creationId xmlns:a16="http://schemas.microsoft.com/office/drawing/2014/main" id="{0CE873A7-41DD-7E39-FE42-453C9A92FA5E}"/>
              </a:ext>
            </a:extLst>
          </p:cNvPr>
          <p:cNvSpPr/>
          <p:nvPr/>
        </p:nvSpPr>
        <p:spPr>
          <a:xfrm>
            <a:off x="3970524" y="4780322"/>
            <a:ext cx="1082040" cy="563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082CC66-2FCB-8822-DECD-48E62B104B8B}"/>
              </a:ext>
            </a:extLst>
          </p:cNvPr>
          <p:cNvCxnSpPr>
            <a:cxnSpLocks/>
          </p:cNvCxnSpPr>
          <p:nvPr/>
        </p:nvCxnSpPr>
        <p:spPr>
          <a:xfrm flipV="1">
            <a:off x="7606935" y="2964183"/>
            <a:ext cx="0" cy="33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6457E017-4BEC-20DC-F717-22A93DC45F1C}"/>
              </a:ext>
            </a:extLst>
          </p:cNvPr>
          <p:cNvCxnSpPr>
            <a:cxnSpLocks/>
          </p:cNvCxnSpPr>
          <p:nvPr/>
        </p:nvCxnSpPr>
        <p:spPr>
          <a:xfrm>
            <a:off x="7606935" y="3300892"/>
            <a:ext cx="0" cy="318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B3454F-E58B-66B7-D4D7-D195684C11E5}"/>
              </a:ext>
            </a:extLst>
          </p:cNvPr>
          <p:cNvSpPr txBox="1"/>
          <p:nvPr/>
        </p:nvSpPr>
        <p:spPr>
          <a:xfrm>
            <a:off x="7650480" y="3035740"/>
            <a:ext cx="1097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＋</a:t>
            </a:r>
            <a:r>
              <a:rPr kumimoji="1" lang="en-US" altLang="ja-JP" sz="1200" dirty="0" err="1"/>
              <a:t>ΔVgs</a:t>
            </a:r>
            <a:endParaRPr kumimoji="1" lang="ja-JP" altLang="en-US" sz="1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C621BF-A3F4-E81E-C8EE-64D72D5FBF4C}"/>
              </a:ext>
            </a:extLst>
          </p:cNvPr>
          <p:cNvSpPr txBox="1"/>
          <p:nvPr/>
        </p:nvSpPr>
        <p:spPr>
          <a:xfrm>
            <a:off x="7108338" y="3312739"/>
            <a:ext cx="1097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-</a:t>
            </a:r>
            <a:r>
              <a:rPr kumimoji="1" lang="en-US" altLang="ja-JP" sz="1200" dirty="0" err="1"/>
              <a:t>ΔVgs</a:t>
            </a:r>
            <a:endParaRPr kumimoji="1" lang="ja-JP" altLang="en-US" sz="1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E396AC-66BE-18D6-83A3-AF5C5507E773}"/>
              </a:ext>
            </a:extLst>
          </p:cNvPr>
          <p:cNvSpPr txBox="1"/>
          <p:nvPr/>
        </p:nvSpPr>
        <p:spPr>
          <a:xfrm>
            <a:off x="4846824" y="4738213"/>
            <a:ext cx="4046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ΔVgs</a:t>
            </a:r>
            <a:r>
              <a:rPr kumimoji="1" lang="ja-JP" altLang="en-US" sz="1400" dirty="0"/>
              <a:t>がどの範囲であれば、線形とみなせるか？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E7F10E2-26DC-2660-F4CD-4F64788A0E18}"/>
              </a:ext>
            </a:extLst>
          </p:cNvPr>
          <p:cNvSpPr txBox="1"/>
          <p:nvPr/>
        </p:nvSpPr>
        <p:spPr>
          <a:xfrm>
            <a:off x="2126484" y="5527082"/>
            <a:ext cx="5882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Taylor</a:t>
            </a:r>
            <a:r>
              <a:rPr lang="ja-JP" altLang="en-US" dirty="0"/>
              <a:t>展開で二次項の影響が無視できるレベル。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10%</a:t>
            </a:r>
            <a:r>
              <a:rPr lang="ja-JP" altLang="en-US" dirty="0"/>
              <a:t>を超えると歪み（</a:t>
            </a:r>
            <a:r>
              <a:rPr lang="en-US" altLang="ja-JP" dirty="0"/>
              <a:t>2</a:t>
            </a:r>
            <a:r>
              <a:rPr lang="ja-JP" altLang="en-US" dirty="0"/>
              <a:t>次高調波）が急増。</a:t>
            </a:r>
          </a:p>
          <a:p>
            <a:r>
              <a:rPr kumimoji="1" lang="ja-JP" altLang="en-US" dirty="0"/>
              <a:t>・</a:t>
            </a:r>
            <a:r>
              <a:rPr lang="en-US" altLang="ja-JP" dirty="0"/>
              <a:t>RF</a:t>
            </a:r>
            <a:r>
              <a:rPr lang="ja-JP" altLang="en-US" dirty="0"/>
              <a:t>や精密アナログではさらに小さく（数 </a:t>
            </a:r>
            <a:r>
              <a:rPr lang="en-US" altLang="ja-JP" dirty="0"/>
              <a:t>mV</a:t>
            </a:r>
            <a:r>
              <a:rPr lang="ja-JP" altLang="en-US" dirty="0"/>
              <a:t>）。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E3C3D2-B90C-6189-AD94-5C99E632A7BE}"/>
              </a:ext>
            </a:extLst>
          </p:cNvPr>
          <p:cNvSpPr txBox="1"/>
          <p:nvPr/>
        </p:nvSpPr>
        <p:spPr>
          <a:xfrm>
            <a:off x="898285" y="1388569"/>
            <a:ext cx="588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https://kitagawa.merl.jp/edu/ec1/pdf/10.pdf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53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E2A7EFFF-CBEC-8871-EC58-E33CABA2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885" y="2196724"/>
            <a:ext cx="1941733" cy="335092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400" dirty="0"/>
              <a:t>スイッチングは</a:t>
            </a:r>
            <a:r>
              <a:rPr kumimoji="1" lang="en-US" altLang="ja-JP" sz="2400" dirty="0"/>
              <a:t>MOS</a:t>
            </a:r>
            <a:r>
              <a:rPr kumimoji="1" lang="ja-JP" altLang="en-US" sz="2400" dirty="0"/>
              <a:t>の線形領域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117345E6-9A1B-F6E4-F8EE-BFD127607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3038" y="1959703"/>
            <a:ext cx="2415002" cy="163570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7BE266-E245-5544-A6DF-F1B5146819C7}"/>
              </a:ext>
            </a:extLst>
          </p:cNvPr>
          <p:cNvSpPr txBox="1"/>
          <p:nvPr/>
        </p:nvSpPr>
        <p:spPr>
          <a:xfrm>
            <a:off x="2838450" y="2133600"/>
            <a:ext cx="1059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VG=5V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B7F36A69-EB2E-B53C-BCB1-9FD1A8990B0B}"/>
              </a:ext>
            </a:extLst>
          </p:cNvPr>
          <p:cNvCxnSpPr>
            <a:stCxn id="7" idx="1"/>
          </p:cNvCxnSpPr>
          <p:nvPr/>
        </p:nvCxnSpPr>
        <p:spPr>
          <a:xfrm flipH="1">
            <a:off x="2705100" y="2272100"/>
            <a:ext cx="133350" cy="143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852719-5256-1971-0CB2-A1D55DEED427}"/>
              </a:ext>
            </a:extLst>
          </p:cNvPr>
          <p:cNvSpPr txBox="1"/>
          <p:nvPr/>
        </p:nvSpPr>
        <p:spPr>
          <a:xfrm>
            <a:off x="3011805" y="2908830"/>
            <a:ext cx="1059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VG=0V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DEF763C5-E92C-2E93-082A-EAD95B7631ED}"/>
              </a:ext>
            </a:extLst>
          </p:cNvPr>
          <p:cNvCxnSpPr>
            <a:cxnSpLocks/>
          </p:cNvCxnSpPr>
          <p:nvPr/>
        </p:nvCxnSpPr>
        <p:spPr>
          <a:xfrm flipH="1">
            <a:off x="2914174" y="3073537"/>
            <a:ext cx="195262" cy="135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楕円 13">
            <a:extLst>
              <a:ext uri="{FF2B5EF4-FFF2-40B4-BE49-F238E27FC236}">
                <a16:creationId xmlns:a16="http://schemas.microsoft.com/office/drawing/2014/main" id="{415379C6-002A-D259-57F6-8CC8261DDD24}"/>
              </a:ext>
            </a:extLst>
          </p:cNvPr>
          <p:cNvSpPr/>
          <p:nvPr/>
        </p:nvSpPr>
        <p:spPr>
          <a:xfrm>
            <a:off x="2259965" y="2798445"/>
            <a:ext cx="53340" cy="6096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76AC9582-F50B-00B0-8D54-354CE3DDF71C}"/>
              </a:ext>
            </a:extLst>
          </p:cNvPr>
          <p:cNvSpPr/>
          <p:nvPr/>
        </p:nvSpPr>
        <p:spPr>
          <a:xfrm>
            <a:off x="2832100" y="3198495"/>
            <a:ext cx="53340" cy="6096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1ACBE51-8165-04AE-BAF8-F84BEC26F0AD}"/>
              </a:ext>
            </a:extLst>
          </p:cNvPr>
          <p:cNvSpPr txBox="1"/>
          <p:nvPr/>
        </p:nvSpPr>
        <p:spPr>
          <a:xfrm>
            <a:off x="1003300" y="2962690"/>
            <a:ext cx="10591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>
                <a:solidFill>
                  <a:srgbClr val="FF0000"/>
                </a:solidFill>
              </a:rPr>
              <a:t>5V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4C468E7-4079-B3E0-D74F-865D64582C1A}"/>
              </a:ext>
            </a:extLst>
          </p:cNvPr>
          <p:cNvSpPr txBox="1"/>
          <p:nvPr/>
        </p:nvSpPr>
        <p:spPr>
          <a:xfrm>
            <a:off x="2740025" y="3285566"/>
            <a:ext cx="10591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" dirty="0">
                <a:solidFill>
                  <a:srgbClr val="FF0000"/>
                </a:solidFill>
              </a:rPr>
              <a:t>5V</a:t>
            </a:r>
            <a:endParaRPr kumimoji="1" lang="ja-JP" altLang="en-US" sz="500" dirty="0">
              <a:solidFill>
                <a:srgbClr val="FF000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91A70E-0214-CB06-04DA-F78805F2429B}"/>
              </a:ext>
            </a:extLst>
          </p:cNvPr>
          <p:cNvSpPr txBox="1"/>
          <p:nvPr/>
        </p:nvSpPr>
        <p:spPr>
          <a:xfrm>
            <a:off x="839738" y="1686697"/>
            <a:ext cx="3154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/>
              <a:t>Nch</a:t>
            </a:r>
            <a:r>
              <a:rPr kumimoji="1" lang="en-US" altLang="ja-JP" sz="1200" dirty="0"/>
              <a:t>-Tr + </a:t>
            </a:r>
            <a:r>
              <a:rPr kumimoji="1" lang="ja-JP" altLang="en-US" sz="1200" dirty="0"/>
              <a:t>抵抗負荷のスイッチ特性図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3E42DDE-CD8E-230A-E0DB-E2B7AA33418E}"/>
              </a:ext>
            </a:extLst>
          </p:cNvPr>
          <p:cNvSpPr txBox="1"/>
          <p:nvPr/>
        </p:nvSpPr>
        <p:spPr>
          <a:xfrm>
            <a:off x="569595" y="1436774"/>
            <a:ext cx="540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/>
              <a:t>参考</a:t>
            </a:r>
            <a:r>
              <a:rPr kumimoji="1" lang="en-US" altLang="ja-JP" sz="900" dirty="0"/>
              <a:t>URL</a:t>
            </a:r>
            <a:r>
              <a:rPr kumimoji="1" lang="ja-JP" altLang="en-US" sz="900" dirty="0"/>
              <a:t>  </a:t>
            </a:r>
            <a:r>
              <a:rPr kumimoji="1" lang="en-US" altLang="ja-JP" sz="900" dirty="0"/>
              <a:t>https://note.com/unolectures/n/n5b861852d5e1</a:t>
            </a:r>
            <a:endParaRPr kumimoji="1" lang="ja-JP" altLang="en-US" sz="9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33F72CD-CEB0-B89D-8DB2-11FE5F4D8793}"/>
              </a:ext>
            </a:extLst>
          </p:cNvPr>
          <p:cNvSpPr txBox="1"/>
          <p:nvPr/>
        </p:nvSpPr>
        <p:spPr>
          <a:xfrm>
            <a:off x="2083435" y="3765411"/>
            <a:ext cx="1059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solidFill>
                  <a:srgbClr val="FF0000"/>
                </a:solidFill>
              </a:rPr>
              <a:t>スイッチングは</a:t>
            </a:r>
            <a:endParaRPr kumimoji="1" lang="en-US" altLang="ja-JP" sz="800" dirty="0">
              <a:solidFill>
                <a:srgbClr val="FF0000"/>
              </a:solidFill>
            </a:endParaRPr>
          </a:p>
          <a:p>
            <a:r>
              <a:rPr kumimoji="1" lang="ja-JP" altLang="en-US" sz="800" dirty="0">
                <a:solidFill>
                  <a:srgbClr val="FF0000"/>
                </a:solidFill>
              </a:rPr>
              <a:t>線形領域で動作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E78079C4-B653-B844-F572-704014E4DB3D}"/>
              </a:ext>
            </a:extLst>
          </p:cNvPr>
          <p:cNvCxnSpPr>
            <a:cxnSpLocks/>
          </p:cNvCxnSpPr>
          <p:nvPr/>
        </p:nvCxnSpPr>
        <p:spPr>
          <a:xfrm flipH="1" flipV="1">
            <a:off x="2313305" y="3259455"/>
            <a:ext cx="134937" cy="529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楕円 26">
            <a:extLst>
              <a:ext uri="{FF2B5EF4-FFF2-40B4-BE49-F238E27FC236}">
                <a16:creationId xmlns:a16="http://schemas.microsoft.com/office/drawing/2014/main" id="{9F9159E8-6A6B-F1FE-91A0-EF41BD913CCC}"/>
              </a:ext>
            </a:extLst>
          </p:cNvPr>
          <p:cNvSpPr/>
          <p:nvPr/>
        </p:nvSpPr>
        <p:spPr>
          <a:xfrm>
            <a:off x="5306379" y="3702526"/>
            <a:ext cx="53340" cy="6096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ACB31E5D-E911-6CFD-9430-55932EEC30DF}"/>
              </a:ext>
            </a:extLst>
          </p:cNvPr>
          <p:cNvSpPr/>
          <p:nvPr/>
        </p:nvSpPr>
        <p:spPr>
          <a:xfrm>
            <a:off x="6435103" y="5259877"/>
            <a:ext cx="53340" cy="6096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03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2800" dirty="0"/>
              <a:t>MOSFET</a:t>
            </a:r>
            <a:r>
              <a:rPr kumimoji="1" lang="ja-JP" altLang="en-US" sz="2800" dirty="0"/>
              <a:t>の閾値電圧と基板バイアス効果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2DB7AD98-D528-2BFC-598C-4E1CFBADD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835" y="1924488"/>
            <a:ext cx="1867161" cy="295316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13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43B5FFE-B610-186E-FB82-36BB6C35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93" y="2453603"/>
            <a:ext cx="3224647" cy="222219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B6D8BCD-E21C-018D-C21C-BD36EAC4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93" y="5069896"/>
            <a:ext cx="3224647" cy="97933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B11194-DC38-E866-9EB3-035CBFEAD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006" y="1892273"/>
            <a:ext cx="1439612" cy="32753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33CB818-A69F-AC5A-22A2-2A80AD0A9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596" y="2444959"/>
            <a:ext cx="2324708" cy="223083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0F1511B-C3ED-DB2B-3895-D70F9471F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219" y="4961423"/>
            <a:ext cx="3147424" cy="937284"/>
          </a:xfrm>
          <a:prstGeom prst="rect">
            <a:avLst/>
          </a:prstGeom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9625A576-5B86-59BC-C8E0-0FE1C0C84E14}"/>
              </a:ext>
            </a:extLst>
          </p:cNvPr>
          <p:cNvSpPr/>
          <p:nvPr/>
        </p:nvSpPr>
        <p:spPr>
          <a:xfrm>
            <a:off x="7620304" y="5460504"/>
            <a:ext cx="426416" cy="27735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76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0658E-852A-093E-0DB8-F4150AD79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9DEBCA-DACE-72F6-1F5B-245936C6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3200" dirty="0"/>
              <a:t>ダイオードの動作</a:t>
            </a:r>
            <a:endParaRPr kumimoji="1" lang="ja-JP" altLang="en-US" sz="3200" dirty="0"/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18BE91F6-8694-06E5-007B-1C89D9FEE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292610"/>
              </p:ext>
            </p:extLst>
          </p:nvPr>
        </p:nvGraphicFramePr>
        <p:xfrm>
          <a:off x="628650" y="1825625"/>
          <a:ext cx="7886700" cy="165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1679618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666406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58348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バイアス方向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主な担い手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キャリアの流れ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87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順バイアス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多数キャリア</a:t>
                      </a:r>
                      <a:r>
                        <a:rPr kumimoji="1" lang="en-US" altLang="ja-JP" dirty="0"/>
                        <a:t>(p</a:t>
                      </a:r>
                      <a:r>
                        <a:rPr kumimoji="1" lang="ja-JP" altLang="en-US" dirty="0"/>
                        <a:t>型：正孔、</a:t>
                      </a:r>
                      <a:r>
                        <a:rPr kumimoji="1" lang="en-US" altLang="ja-JP" dirty="0"/>
                        <a:t>n</a:t>
                      </a:r>
                      <a:r>
                        <a:rPr kumimoji="1" lang="ja-JP" altLang="en-US" dirty="0"/>
                        <a:t>型：電子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バリアが低くなり、多数キャリアが寄与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22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逆バイアス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少数キャリア</a:t>
                      </a:r>
                      <a:r>
                        <a:rPr kumimoji="1" lang="en-US" altLang="ja-JP" dirty="0"/>
                        <a:t>(p</a:t>
                      </a:r>
                      <a:r>
                        <a:rPr kumimoji="1" lang="ja-JP" altLang="en-US" dirty="0"/>
                        <a:t>型：電子、</a:t>
                      </a:r>
                      <a:r>
                        <a:rPr kumimoji="1" lang="en-US" altLang="ja-JP" dirty="0"/>
                        <a:t>n</a:t>
                      </a:r>
                      <a:r>
                        <a:rPr kumimoji="1" lang="ja-JP" altLang="en-US" dirty="0"/>
                        <a:t>型：正孔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バリアが高くなり、少数キャリアが寄与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081405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8810786-9A7F-DB97-16B2-BCECB66D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560BEAE-3F39-8CC9-AB83-B4F54288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868421"/>
            <a:ext cx="1919426" cy="13024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2F7498-AE3E-0264-6EDF-3CDDBD240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57" y="3667639"/>
            <a:ext cx="4197566" cy="2368672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91AA3C9-7213-18F3-87F1-142730902EDB}"/>
              </a:ext>
            </a:extLst>
          </p:cNvPr>
          <p:cNvCxnSpPr/>
          <p:nvPr/>
        </p:nvCxnSpPr>
        <p:spPr>
          <a:xfrm>
            <a:off x="1501140" y="5364480"/>
            <a:ext cx="7772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43FE39E9-5002-113B-FFDD-0BC1A401E078}"/>
              </a:ext>
            </a:extLst>
          </p:cNvPr>
          <p:cNvCxnSpPr>
            <a:cxnSpLocks/>
          </p:cNvCxnSpPr>
          <p:nvPr/>
        </p:nvCxnSpPr>
        <p:spPr>
          <a:xfrm>
            <a:off x="838200" y="5364480"/>
            <a:ext cx="66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481311-8B20-ED99-055F-222E15157A89}"/>
              </a:ext>
            </a:extLst>
          </p:cNvPr>
          <p:cNvSpPr txBox="1"/>
          <p:nvPr/>
        </p:nvSpPr>
        <p:spPr>
          <a:xfrm>
            <a:off x="1588363" y="5419572"/>
            <a:ext cx="119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順バイアス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E4C49BF-22F3-3147-7B67-877D9E1225BB}"/>
              </a:ext>
            </a:extLst>
          </p:cNvPr>
          <p:cNvSpPr txBox="1"/>
          <p:nvPr/>
        </p:nvSpPr>
        <p:spPr>
          <a:xfrm>
            <a:off x="623966" y="5419572"/>
            <a:ext cx="119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逆バイアス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54D70CD-BF37-E6CF-0A8C-4094E09B3B29}"/>
              </a:ext>
            </a:extLst>
          </p:cNvPr>
          <p:cNvCxnSpPr>
            <a:cxnSpLocks/>
          </p:cNvCxnSpPr>
          <p:nvPr/>
        </p:nvCxnSpPr>
        <p:spPr>
          <a:xfrm flipH="1">
            <a:off x="6690360" y="4607878"/>
            <a:ext cx="1024363" cy="337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2D70C1-C210-7224-8FF5-D4B1C6F46DE4}"/>
              </a:ext>
            </a:extLst>
          </p:cNvPr>
          <p:cNvSpPr txBox="1"/>
          <p:nvPr/>
        </p:nvSpPr>
        <p:spPr>
          <a:xfrm>
            <a:off x="7714723" y="4469378"/>
            <a:ext cx="119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多数キャリア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8CA8676-0492-B0B8-586B-B31F65CC7330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5915290"/>
            <a:ext cx="570973" cy="3980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EE103FA-D749-B53E-CF01-953EC40F508F}"/>
              </a:ext>
            </a:extLst>
          </p:cNvPr>
          <p:cNvSpPr txBox="1"/>
          <p:nvPr/>
        </p:nvSpPr>
        <p:spPr>
          <a:xfrm>
            <a:off x="7028923" y="6174811"/>
            <a:ext cx="119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少数キャリア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6491A56-80D3-19CE-B912-20700E40A2A6}"/>
              </a:ext>
            </a:extLst>
          </p:cNvPr>
          <p:cNvSpPr txBox="1"/>
          <p:nvPr/>
        </p:nvSpPr>
        <p:spPr>
          <a:xfrm>
            <a:off x="453510" y="1410457"/>
            <a:ext cx="703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  https://semi-journal.jp/basics/beginner/pn-junction.html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051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2800" dirty="0"/>
              <a:t>PN</a:t>
            </a:r>
            <a:r>
              <a:rPr kumimoji="1" lang="ja-JP" altLang="en-US" sz="2800" dirty="0"/>
              <a:t>接合の</a:t>
            </a:r>
            <a:r>
              <a:rPr kumimoji="1" lang="en-US" altLang="ja-JP" sz="2800" dirty="0" err="1"/>
              <a:t>Vf</a:t>
            </a:r>
            <a:endParaRPr kumimoji="1" lang="ja-JP" altLang="en-US" sz="2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649F6E-CDB0-3A67-5D2F-1DB1FAEE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1485"/>
            <a:ext cx="7886700" cy="4862041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参照</a:t>
            </a:r>
            <a:r>
              <a:rPr kumimoji="1" lang="en-US" altLang="ja-JP" sz="2400" dirty="0"/>
              <a:t>URL</a:t>
            </a:r>
            <a:r>
              <a:rPr kumimoji="1" lang="ja-JP" altLang="en-US" sz="2400" dirty="0"/>
              <a:t>　</a:t>
            </a:r>
            <a:r>
              <a:rPr kumimoji="1" lang="en-US" altLang="ja-JP" sz="2400" dirty="0">
                <a:hlinkClick r:id="rId2"/>
              </a:rPr>
              <a:t>https://denjoforest.com/built-in-potential</a:t>
            </a:r>
            <a:endParaRPr kumimoji="1" lang="en-US" altLang="ja-JP" sz="2400" dirty="0"/>
          </a:p>
          <a:p>
            <a:r>
              <a:rPr lang="ja-JP" altLang="en-US" sz="2400" dirty="0"/>
              <a:t>　　　　　</a:t>
            </a:r>
            <a:r>
              <a:rPr lang="en-US" altLang="ja-JP" sz="1800" dirty="0"/>
              <a:t>https://whyitsso.net/physics/solid_state_physics/pn.html</a:t>
            </a:r>
            <a:endParaRPr kumimoji="1" lang="ja-JP" altLang="en-US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AFA5CE6-F315-AC89-EA02-D3481BF5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73" y="2677599"/>
            <a:ext cx="1528254" cy="12240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9C77A6C-B0D4-0F32-ECCC-79D9298BE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73" y="3996490"/>
            <a:ext cx="1528255" cy="114233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66A7461-A3AE-ED7A-8DE3-259332612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22834" y="5215550"/>
            <a:ext cx="1528254" cy="110950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9A72A44-0744-C714-D1E0-B2EF00386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293" y="3211407"/>
            <a:ext cx="961888" cy="51344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09D5B27-DF07-6311-566D-0F734C784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293" y="2893480"/>
            <a:ext cx="1528254" cy="27264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465941E-8149-039D-BEDB-978118C1B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850" y="3996490"/>
            <a:ext cx="794352" cy="43826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38B86AB-5FED-3F62-4944-6B2D6DD49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5293" y="3742506"/>
            <a:ext cx="1587744" cy="25190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D3D73A4-3A83-99C7-D8FA-E7129B7748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485" y="4434754"/>
            <a:ext cx="1646942" cy="64586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D11352C-828F-337D-0C3C-6E9BFBDB02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1485" y="5198572"/>
            <a:ext cx="1233940" cy="37195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8B9020B-745C-EC21-0043-5C439D7121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5404" y="5644881"/>
            <a:ext cx="1097914" cy="433535"/>
          </a:xfrm>
          <a:prstGeom prst="rect">
            <a:avLst/>
          </a:prstGeom>
        </p:spPr>
      </p:pic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E8355CA-7DC7-ACD2-D76C-C9B2D4F8029D}"/>
              </a:ext>
            </a:extLst>
          </p:cNvPr>
          <p:cNvCxnSpPr>
            <a:cxnSpLocks/>
          </p:cNvCxnSpPr>
          <p:nvPr/>
        </p:nvCxnSpPr>
        <p:spPr>
          <a:xfrm flipH="1">
            <a:off x="2045500" y="5384548"/>
            <a:ext cx="1867480" cy="26033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4304C116-047C-AE9B-6D75-F0A166892482}"/>
              </a:ext>
            </a:extLst>
          </p:cNvPr>
          <p:cNvCxnSpPr>
            <a:cxnSpLocks/>
          </p:cNvCxnSpPr>
          <p:nvPr/>
        </p:nvCxnSpPr>
        <p:spPr>
          <a:xfrm flipH="1">
            <a:off x="2152193" y="5762372"/>
            <a:ext cx="1826655" cy="19104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A02D4769-7834-03E4-16B3-FEDB6EE5AE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0932" y="5422564"/>
            <a:ext cx="2007999" cy="15624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3628884A-8492-0B43-E4C7-AA31140973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70932" y="5622908"/>
            <a:ext cx="2631974" cy="286323"/>
          </a:xfrm>
          <a:prstGeom prst="rect">
            <a:avLst/>
          </a:prstGeom>
        </p:spPr>
      </p:pic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D8BC021-EAE3-9D2A-6367-D1E6B11B9819}"/>
              </a:ext>
            </a:extLst>
          </p:cNvPr>
          <p:cNvSpPr/>
          <p:nvPr/>
        </p:nvSpPr>
        <p:spPr>
          <a:xfrm>
            <a:off x="5542052" y="5331808"/>
            <a:ext cx="2872079" cy="6871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C67CD4-1165-B9F4-FE3A-8F79574BA5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410" y="2076129"/>
            <a:ext cx="2328180" cy="56450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4862C47-4E00-3480-1034-37D9F134FE9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6069585" y="3035411"/>
            <a:ext cx="2760605" cy="182321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870B7A9-9E49-82FD-E82D-03CF96ED0E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88095" y="2677599"/>
            <a:ext cx="1690836" cy="193854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554CEEA-5E5C-AA59-BBF8-A1F31BDE2C07}"/>
              </a:ext>
            </a:extLst>
          </p:cNvPr>
          <p:cNvSpPr/>
          <p:nvPr/>
        </p:nvSpPr>
        <p:spPr>
          <a:xfrm>
            <a:off x="5902036" y="2949223"/>
            <a:ext cx="3090824" cy="2038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7811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2400" dirty="0"/>
              <a:t>PN</a:t>
            </a:r>
            <a:r>
              <a:rPr lang="ja-JP" altLang="en-US" sz="2400" dirty="0"/>
              <a:t>接合ビルトイン電圧は負の温度係数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C5A10-4C1E-36F7-3EF4-DB3535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CB1E69-E60A-0938-5F45-110B6C72A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892" y="1566109"/>
            <a:ext cx="4175325" cy="352914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FE71E87-B149-D7AB-F93D-294B1603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15" y="5293914"/>
            <a:ext cx="4175326" cy="65390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F833CB8-3E39-12E8-DD5B-AE8C3A0D4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74" y="2934971"/>
            <a:ext cx="1919426" cy="130246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8DCB847-8D9E-582A-797A-8F0B0159F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74" y="1504716"/>
            <a:ext cx="2242405" cy="132505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5C0BF67-C78C-E260-4588-E134C94D3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093" y="4342637"/>
            <a:ext cx="1486307" cy="177461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4DEBF9E-B5D8-BE7A-3266-3E20D387EE6E}"/>
              </a:ext>
            </a:extLst>
          </p:cNvPr>
          <p:cNvSpPr/>
          <p:nvPr/>
        </p:nvSpPr>
        <p:spPr>
          <a:xfrm>
            <a:off x="5962493" y="5690440"/>
            <a:ext cx="869057" cy="25737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9625F512-3892-A38C-45EB-A19EF1BCC923}"/>
              </a:ext>
            </a:extLst>
          </p:cNvPr>
          <p:cNvCxnSpPr/>
          <p:nvPr/>
        </p:nvCxnSpPr>
        <p:spPr>
          <a:xfrm flipV="1">
            <a:off x="6567055" y="2934971"/>
            <a:ext cx="891728" cy="2755469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48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9561"/>
            <a:ext cx="7886700" cy="1023204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200" dirty="0"/>
              <a:t>ツェナーとアバランシェ動作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D5492B2D-6ED1-E187-BF2F-94BF744E2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646" y="3901440"/>
            <a:ext cx="2894986" cy="192501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C5A10-4C1E-36F7-3EF4-DB3535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76F3887-6F47-C02E-A464-EBEDFAE8F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46" y="1442765"/>
            <a:ext cx="2894987" cy="245867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44D09D1-6360-D64F-BC98-1E2B0C825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988" y="1346970"/>
            <a:ext cx="2894986" cy="240072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A99CE54-0849-FB3E-86C3-A9C64759D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989" y="3889530"/>
            <a:ext cx="2970033" cy="196293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559B281-943D-54B0-C939-8BB03ABA5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632" y="5970246"/>
            <a:ext cx="3184689" cy="679485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8743C81-EEA2-34DC-DB02-7013A0F684B7}"/>
              </a:ext>
            </a:extLst>
          </p:cNvPr>
          <p:cNvCxnSpPr/>
          <p:nvPr/>
        </p:nvCxnSpPr>
        <p:spPr>
          <a:xfrm flipV="1">
            <a:off x="4920341" y="5364480"/>
            <a:ext cx="489140" cy="605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7BE3480-B43C-53BD-CC6F-D73E7F5E978A}"/>
              </a:ext>
            </a:extLst>
          </p:cNvPr>
          <p:cNvSpPr txBox="1"/>
          <p:nvPr/>
        </p:nvSpPr>
        <p:spPr>
          <a:xfrm>
            <a:off x="628650" y="1076098"/>
            <a:ext cx="6531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URL  https://semi-journal.jp/basics/beginner/breakdown.html</a:t>
            </a:r>
            <a:endParaRPr kumimoji="1" lang="ja-JP" altLang="en-US" sz="1400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0A7F536B-84D1-ACD3-40A7-9D7E00345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646" y="6006215"/>
            <a:ext cx="2856342" cy="499087"/>
          </a:xfrm>
          <a:prstGeom prst="rect">
            <a:avLst/>
          </a:prstGeom>
        </p:spPr>
      </p:pic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5DC519E-8285-66C8-9B64-A397CCBF9604}"/>
              </a:ext>
            </a:extLst>
          </p:cNvPr>
          <p:cNvCxnSpPr>
            <a:cxnSpLocks/>
          </p:cNvCxnSpPr>
          <p:nvPr/>
        </p:nvCxnSpPr>
        <p:spPr>
          <a:xfrm flipV="1">
            <a:off x="2261086" y="5286103"/>
            <a:ext cx="217005" cy="720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3E57EB0-B2B7-5DFE-370A-0B88E4B25C50}"/>
              </a:ext>
            </a:extLst>
          </p:cNvPr>
          <p:cNvSpPr txBox="1"/>
          <p:nvPr/>
        </p:nvSpPr>
        <p:spPr>
          <a:xfrm>
            <a:off x="7088778" y="2899954"/>
            <a:ext cx="1968136" cy="1711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2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不純物濃度が高いほどツェナー降伏が発生しやすくなり、不純物濃度が低いほどアバランシェ降伏が発生しやすくなります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。</a:t>
            </a:r>
            <a:endParaRPr kumimoji="1" lang="ja-JP" altLang="en-US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83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CAE4C-D9D4-B37B-7CAC-420FAAA4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571309-7310-384F-B7EC-6829785D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2400" dirty="0"/>
              <a:t>ツェナーをポアソン式で考える</a:t>
            </a:r>
            <a:endParaRPr kumimoji="1" lang="ja-JP" altLang="en-US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934B42-71E6-F22E-DEF4-0D47A5A7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34A7650-46DA-AA4D-C019-EE2A31C9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69" y="2268299"/>
            <a:ext cx="1528254" cy="12240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74BAFFE-EB1A-2861-3DC1-AF9F0A47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969" y="3899902"/>
            <a:ext cx="1528255" cy="114233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13CD71C-5201-4D47-79F0-0D5590928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7080" y="5317566"/>
            <a:ext cx="1528254" cy="110950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DF0EE7-747E-288C-6143-257071C6777A}"/>
              </a:ext>
            </a:extLst>
          </p:cNvPr>
          <p:cNvSpPr txBox="1"/>
          <p:nvPr/>
        </p:nvSpPr>
        <p:spPr>
          <a:xfrm>
            <a:off x="1023800" y="1540434"/>
            <a:ext cx="28445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通常の</a:t>
            </a:r>
            <a:r>
              <a:rPr kumimoji="1" lang="en-US" altLang="ja-JP" sz="1400" dirty="0"/>
              <a:t>PN</a:t>
            </a:r>
            <a:r>
              <a:rPr kumimoji="1" lang="ja-JP" altLang="en-US" sz="1400" dirty="0"/>
              <a:t>ジャンクションの場合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3F349A8D-E626-500F-FFF7-97FC80EB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409" y="1942014"/>
            <a:ext cx="1013433" cy="187016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ADFBE7-E924-83F8-F9B5-BB42B719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55" y="3602757"/>
            <a:ext cx="749339" cy="173662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5C3865B-0741-0983-5813-3EDC2A346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87384" y="5291757"/>
            <a:ext cx="695409" cy="110950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880FD58-43A8-8601-8AAC-DF1C4760E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459" y="1877532"/>
            <a:ext cx="749339" cy="273064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1D901A9-492F-DB80-BDC8-F013134F3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785" y="2381534"/>
            <a:ext cx="234962" cy="19686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83B7E91-002D-D072-1C89-9372D5C1E175}"/>
              </a:ext>
            </a:extLst>
          </p:cNvPr>
          <p:cNvSpPr txBox="1"/>
          <p:nvPr/>
        </p:nvSpPr>
        <p:spPr>
          <a:xfrm>
            <a:off x="4681846" y="1542818"/>
            <a:ext cx="28445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ツェナージャンクションの場合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6CD7BB13-92EC-7ED4-108A-4161666DA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211" y="3655824"/>
            <a:ext cx="596931" cy="16785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0653BCC-34C5-420C-0E62-616F04268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751" y="3333774"/>
            <a:ext cx="330217" cy="330217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82D0D0D-DC3F-12A8-877D-B1D6FEF2A7D9}"/>
              </a:ext>
            </a:extLst>
          </p:cNvPr>
          <p:cNvSpPr txBox="1"/>
          <p:nvPr/>
        </p:nvSpPr>
        <p:spPr>
          <a:xfrm>
            <a:off x="6655310" y="3602757"/>
            <a:ext cx="2352675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ツェナーはドーピング濃度が高い。同じビルトイン電圧であれば、空乏層は狭くなる</a:t>
            </a:r>
            <a:r>
              <a:rPr kumimoji="1" lang="ja-JP" altLang="en-US" dirty="0"/>
              <a:t>。</a:t>
            </a:r>
            <a:endParaRPr kumimoji="1" lang="en-US" altLang="ja-JP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D726D91-59A8-D24E-742B-3865083EA29F}"/>
              </a:ext>
            </a:extLst>
          </p:cNvPr>
          <p:cNvCxnSpPr/>
          <p:nvPr/>
        </p:nvCxnSpPr>
        <p:spPr>
          <a:xfrm>
            <a:off x="5604950" y="6548438"/>
            <a:ext cx="33559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D3B16CD-9DD3-726F-03B8-ADCC1798B822}"/>
              </a:ext>
            </a:extLst>
          </p:cNvPr>
          <p:cNvCxnSpPr>
            <a:cxnSpLocks/>
          </p:cNvCxnSpPr>
          <p:nvPr/>
        </p:nvCxnSpPr>
        <p:spPr>
          <a:xfrm>
            <a:off x="2035766" y="6538913"/>
            <a:ext cx="6693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8816F4F-4FD6-27C7-5929-DD7A6C68718C}"/>
              </a:ext>
            </a:extLst>
          </p:cNvPr>
          <p:cNvSpPr txBox="1"/>
          <p:nvPr/>
        </p:nvSpPr>
        <p:spPr>
          <a:xfrm>
            <a:off x="5990859" y="6427071"/>
            <a:ext cx="11173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</a:rPr>
              <a:t>空乏層が狭い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1A68D55-42B2-A470-C704-BF505521B254}"/>
              </a:ext>
            </a:extLst>
          </p:cNvPr>
          <p:cNvSpPr txBox="1"/>
          <p:nvPr/>
        </p:nvSpPr>
        <p:spPr>
          <a:xfrm>
            <a:off x="2685768" y="6418747"/>
            <a:ext cx="11173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空乏層が広い</a:t>
            </a:r>
            <a:endParaRPr kumimoji="1" lang="en-US" altLang="ja-JP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AF27942-D827-C06D-CDBD-FF2D21DB6D1F}"/>
              </a:ext>
            </a:extLst>
          </p:cNvPr>
          <p:cNvSpPr txBox="1"/>
          <p:nvPr/>
        </p:nvSpPr>
        <p:spPr>
          <a:xfrm>
            <a:off x="6351903" y="5708009"/>
            <a:ext cx="255003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トンネル効果が発生しやすくなる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92148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2AA83-3B72-169C-C83D-452F39BB4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9CC139-DF3B-CA93-AD84-5BC40493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3200" dirty="0"/>
              <a:t>ツェナーとアバランシェの温特</a:t>
            </a:r>
            <a:br>
              <a:rPr kumimoji="1" lang="en-US" altLang="ja-JP" sz="3200" dirty="0"/>
            </a:br>
            <a:r>
              <a:rPr lang="ja-JP" altLang="en-US" sz="3200" dirty="0"/>
              <a:t>（ツェナー</a:t>
            </a:r>
            <a:r>
              <a:rPr lang="en-US" altLang="ja-JP" sz="3200" dirty="0"/>
              <a:t>5.1V</a:t>
            </a:r>
            <a:r>
              <a:rPr lang="ja-JP" altLang="en-US" sz="3200" dirty="0"/>
              <a:t>の根拠）</a:t>
            </a:r>
            <a:endParaRPr kumimoji="1" lang="ja-JP" altLang="en-US" sz="3200" dirty="0"/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45DCC065-F22C-C972-8791-378E5E308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103430"/>
              </p:ext>
            </p:extLst>
          </p:nvPr>
        </p:nvGraphicFramePr>
        <p:xfrm>
          <a:off x="715736" y="1485991"/>
          <a:ext cx="7886700" cy="177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906325949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894892709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4227696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711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降伏現象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原理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温度特性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支配領域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423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ツェナー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トンネル効果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降伏電圧は負の温度特性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低電圧</a:t>
                      </a:r>
                      <a:r>
                        <a:rPr kumimoji="1" lang="en-US" altLang="ja-JP" sz="1400" dirty="0"/>
                        <a:t>(&lt;5V)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795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アバランシェ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衝突乖離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降伏電圧は負の温度特性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高電圧</a:t>
                      </a:r>
                      <a:r>
                        <a:rPr kumimoji="1" lang="en-US" altLang="ja-JP" sz="1400" dirty="0"/>
                        <a:t>(&gt;6V)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87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境界領域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両者動作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>
                          <a:solidFill>
                            <a:srgbClr val="FF0000"/>
                          </a:solidFill>
                        </a:rPr>
                        <a:t>温度依存性が小さい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約</a:t>
                      </a:r>
                      <a:r>
                        <a:rPr kumimoji="1" lang="en-US" altLang="ja-JP" sz="1400" dirty="0"/>
                        <a:t>5</a:t>
                      </a:r>
                      <a:r>
                        <a:rPr kumimoji="1" lang="ja-JP" altLang="en-US" sz="1400" dirty="0"/>
                        <a:t>～</a:t>
                      </a:r>
                      <a:r>
                        <a:rPr kumimoji="1" lang="en-US" altLang="ja-JP" sz="1400" dirty="0"/>
                        <a:t>6V</a:t>
                      </a:r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460886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7DC339-DAFB-CB39-9F5F-0CC6954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70B2B4-AC91-A951-BF3E-D11EA7012160}"/>
              </a:ext>
            </a:extLst>
          </p:cNvPr>
          <p:cNvSpPr txBox="1"/>
          <p:nvPr/>
        </p:nvSpPr>
        <p:spPr>
          <a:xfrm>
            <a:off x="1271452" y="5338584"/>
            <a:ext cx="698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境界領域</a:t>
            </a:r>
            <a:r>
              <a:rPr kumimoji="1" lang="en-US" altLang="ja-JP" dirty="0"/>
              <a:t>(5V</a:t>
            </a:r>
            <a:r>
              <a:rPr kumimoji="1" lang="ja-JP" altLang="en-US" dirty="0"/>
              <a:t>付近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>
                <a:solidFill>
                  <a:srgbClr val="FF0000"/>
                </a:solidFill>
              </a:rPr>
              <a:t>・ツェナー効果</a:t>
            </a:r>
            <a:r>
              <a:rPr kumimoji="1" lang="en-US" altLang="ja-JP" dirty="0">
                <a:solidFill>
                  <a:srgbClr val="FF0000"/>
                </a:solidFill>
              </a:rPr>
              <a:t>(</a:t>
            </a:r>
            <a:r>
              <a:rPr kumimoji="1" lang="ja-JP" altLang="en-US" dirty="0">
                <a:solidFill>
                  <a:srgbClr val="FF0000"/>
                </a:solidFill>
              </a:rPr>
              <a:t>負の温度係数</a:t>
            </a:r>
            <a:r>
              <a:rPr kumimoji="1" lang="en-US" altLang="ja-JP" dirty="0">
                <a:solidFill>
                  <a:srgbClr val="FF0000"/>
                </a:solidFill>
              </a:rPr>
              <a:t>)</a:t>
            </a:r>
            <a:r>
              <a:rPr kumimoji="1" lang="ja-JP" altLang="en-US" dirty="0">
                <a:solidFill>
                  <a:srgbClr val="FF0000"/>
                </a:solidFill>
              </a:rPr>
              <a:t>とアバランシェ効果</a:t>
            </a:r>
            <a:r>
              <a:rPr kumimoji="1" lang="en-US" altLang="ja-JP" dirty="0">
                <a:solidFill>
                  <a:srgbClr val="FF0000"/>
                </a:solidFill>
              </a:rPr>
              <a:t>(</a:t>
            </a:r>
            <a:r>
              <a:rPr kumimoji="1" lang="ja-JP" altLang="en-US" dirty="0">
                <a:solidFill>
                  <a:srgbClr val="FF0000"/>
                </a:solidFill>
              </a:rPr>
              <a:t>正の温度係数）が打ち消しあうので、温度依存性が小さい。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・基準電圧ツェナーダイオードは、この</a:t>
            </a:r>
            <a:r>
              <a:rPr kumimoji="1" lang="en-US" altLang="ja-JP" dirty="0">
                <a:solidFill>
                  <a:srgbClr val="FF0000"/>
                </a:solidFill>
              </a:rPr>
              <a:t>5.1V</a:t>
            </a:r>
            <a:r>
              <a:rPr kumimoji="1" lang="ja-JP" altLang="en-US" dirty="0">
                <a:solidFill>
                  <a:srgbClr val="FF0000"/>
                </a:solidFill>
              </a:rPr>
              <a:t>をよく利用する。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C1056DF-A75D-2289-E45B-64418438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792" y="3825670"/>
            <a:ext cx="2616334" cy="33021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9EFA1D7-81CF-85E9-44B3-8EB13175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87" y="4331909"/>
            <a:ext cx="1397072" cy="25401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99361B3-0215-A41A-000A-06ED6B5D4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959" y="4155887"/>
            <a:ext cx="901746" cy="65408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F43FA29-4BBF-1986-B7D1-A3EC39F6C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585" y="3656153"/>
            <a:ext cx="2044805" cy="59058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AA7FE3F-CB78-E2A5-E02A-DA4FD1E1C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585" y="4305031"/>
            <a:ext cx="2044805" cy="56895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B96190D-8781-3C4E-DCF8-4C80E0E8F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459" y="4971710"/>
            <a:ext cx="1054339" cy="22560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C070A80-3BCA-6107-9AE1-2D8035F5EF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9987" y="4846513"/>
            <a:ext cx="692355" cy="475994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B27360C-AC72-FE17-CBF7-B8FD86B33348}"/>
              </a:ext>
            </a:extLst>
          </p:cNvPr>
          <p:cNvSpPr txBox="1"/>
          <p:nvPr/>
        </p:nvSpPr>
        <p:spPr>
          <a:xfrm>
            <a:off x="1607585" y="3377068"/>
            <a:ext cx="1854925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ツェナー電圧温特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EEE0221-1181-B2DD-F9A5-6AC7D77A18BE}"/>
              </a:ext>
            </a:extLst>
          </p:cNvPr>
          <p:cNvSpPr txBox="1"/>
          <p:nvPr/>
        </p:nvSpPr>
        <p:spPr>
          <a:xfrm>
            <a:off x="4659086" y="3398674"/>
            <a:ext cx="2299063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アバランシェ電圧温特</a:t>
            </a:r>
          </a:p>
        </p:txBody>
      </p:sp>
    </p:spTree>
    <p:extLst>
      <p:ext uri="{BB962C8B-B14F-4D97-AF65-F5344CB8AC3E}">
        <p14:creationId xmlns:p14="http://schemas.microsoft.com/office/powerpoint/2010/main" val="341750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BF70A8-5848-CB3C-A8BC-73382703F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sz="3200" dirty="0"/>
              <a:t>Index</a:t>
            </a:r>
          </a:p>
          <a:p>
            <a:pPr marL="0" indent="0">
              <a:buNone/>
            </a:pPr>
            <a:r>
              <a:rPr kumimoji="1" lang="en-US" altLang="ja-JP" sz="2400" dirty="0"/>
              <a:t>(1) CMOS &amp; Bipolar</a:t>
            </a:r>
            <a:r>
              <a:rPr kumimoji="1" lang="ja-JP" altLang="en-US" sz="2400" dirty="0"/>
              <a:t>の</a:t>
            </a:r>
            <a:r>
              <a:rPr lang="ja-JP" altLang="en-US" sz="2400" dirty="0"/>
              <a:t>デバイス構造。</a:t>
            </a:r>
            <a:endParaRPr kumimoji="1" lang="ja-JP" altLang="en-US" sz="2400" dirty="0"/>
          </a:p>
          <a:p>
            <a:pPr marL="0" indent="0">
              <a:buNone/>
            </a:pPr>
            <a:r>
              <a:rPr kumimoji="1" lang="en-US" altLang="ja-JP" sz="2400" dirty="0"/>
              <a:t>(2) MOS</a:t>
            </a:r>
            <a:r>
              <a:rPr kumimoji="1" lang="ja-JP" altLang="en-US" sz="2400" dirty="0"/>
              <a:t>トランジスタの動作原理、（空乏層、強反転、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    </a:t>
            </a:r>
            <a:r>
              <a:rPr kumimoji="1" lang="ja-JP" altLang="en-US" sz="2400" dirty="0"/>
              <a:t>  ピンチオフ）、温度特性式</a:t>
            </a:r>
            <a:r>
              <a:rPr lang="ja-JP" altLang="en-US" sz="2400" dirty="0"/>
              <a:t>。</a:t>
            </a:r>
            <a:br>
              <a:rPr lang="en-US" altLang="ja-JP" sz="2400" dirty="0"/>
            </a:br>
            <a:r>
              <a:rPr lang="ja-JP" altLang="en-US" sz="2400" dirty="0"/>
              <a:t>　  対比として、</a:t>
            </a:r>
            <a:r>
              <a:rPr lang="en-US" altLang="ja-JP" sz="2400" dirty="0"/>
              <a:t>CCD</a:t>
            </a:r>
            <a:r>
              <a:rPr lang="ja-JP" altLang="en-US" sz="2400" dirty="0"/>
              <a:t>、</a:t>
            </a:r>
            <a:r>
              <a:rPr lang="en-US" altLang="ja-JP" sz="2400" dirty="0"/>
              <a:t>MOS</a:t>
            </a:r>
            <a:r>
              <a:rPr lang="ja-JP" altLang="en-US" sz="2400" dirty="0"/>
              <a:t>センサの動作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en-US" altLang="ja-JP" sz="2400" dirty="0"/>
              <a:t>(3) MOS</a:t>
            </a:r>
            <a:r>
              <a:rPr kumimoji="1" lang="ja-JP" altLang="en-US" sz="2400" dirty="0"/>
              <a:t>の論理回路</a:t>
            </a:r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inv,nand,nor</a:t>
            </a:r>
            <a:r>
              <a:rPr kumimoji="1" lang="en-US" altLang="ja-JP" sz="2400" dirty="0"/>
              <a:t>)</a:t>
            </a:r>
            <a:r>
              <a:rPr lang="ja-JP" altLang="en-US" sz="2400" dirty="0"/>
              <a:t>、アナログ</a:t>
            </a:r>
            <a:r>
              <a:rPr lang="en-US" altLang="ja-JP" sz="2400" dirty="0"/>
              <a:t>SW</a:t>
            </a:r>
            <a:r>
              <a:rPr kumimoji="1" lang="ja-JP" altLang="en-US" sz="2400" dirty="0"/>
              <a:t>、</a:t>
            </a:r>
            <a:r>
              <a:rPr lang="ja-JP" altLang="en-US" sz="2400" dirty="0"/>
              <a:t>ショットキーダイオード、シャントレギュレータ、</a:t>
            </a:r>
            <a:r>
              <a:rPr kumimoji="1" lang="ja-JP" altLang="en-US" sz="2400" dirty="0"/>
              <a:t>レイアウト事例、</a:t>
            </a:r>
            <a:r>
              <a:rPr kumimoji="1" lang="en-US" altLang="ja-JP" sz="2400" dirty="0"/>
              <a:t>IO</a:t>
            </a:r>
            <a:r>
              <a:rPr kumimoji="1" lang="ja-JP" altLang="en-US" sz="2400" dirty="0"/>
              <a:t>周辺、標準ロジックの</a:t>
            </a:r>
            <a:r>
              <a:rPr kumimoji="1" lang="en-US" altLang="ja-JP" sz="2400" dirty="0"/>
              <a:t>IO</a:t>
            </a:r>
            <a:r>
              <a:rPr kumimoji="1" lang="ja-JP" altLang="en-US" sz="2400" dirty="0"/>
              <a:t>トレラント。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ja-JP" altLang="en-US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EAADB4-9B02-A9DC-9385-326FAAA4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209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39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200" dirty="0"/>
              <a:t>シャントレギュレータ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649F6E-CDB0-3A67-5D2F-1DB1FAEE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28665"/>
            <a:ext cx="7886700" cy="1030930"/>
          </a:xfrm>
        </p:spPr>
        <p:txBody>
          <a:bodyPr>
            <a:normAutofit fontScale="55000" lnSpcReduction="20000"/>
          </a:bodyPr>
          <a:lstStyle/>
          <a:p>
            <a:r>
              <a:rPr kumimoji="1" lang="en-US" altLang="ja-JP" sz="2200" dirty="0">
                <a:solidFill>
                  <a:srgbClr val="FF0000"/>
                </a:solidFill>
              </a:rPr>
              <a:t>ADC</a:t>
            </a:r>
            <a:r>
              <a:rPr kumimoji="1" lang="ja-JP" altLang="en-US" sz="2200" dirty="0">
                <a:solidFill>
                  <a:srgbClr val="FF0000"/>
                </a:solidFill>
              </a:rPr>
              <a:t>などの基準電圧に多用される。</a:t>
            </a:r>
            <a:r>
              <a:rPr kumimoji="1" lang="en-US" altLang="ja-JP" sz="2200" dirty="0">
                <a:solidFill>
                  <a:srgbClr val="FF0000"/>
                </a:solidFill>
              </a:rPr>
              <a:t>(TL431</a:t>
            </a:r>
            <a:r>
              <a:rPr kumimoji="1" lang="ja-JP" altLang="en-US" sz="2200" dirty="0">
                <a:solidFill>
                  <a:srgbClr val="FF0000"/>
                </a:solidFill>
              </a:rPr>
              <a:t>等</a:t>
            </a:r>
            <a:r>
              <a:rPr kumimoji="1" lang="en-US" altLang="ja-JP" sz="2200" dirty="0">
                <a:solidFill>
                  <a:srgbClr val="FF0000"/>
                </a:solidFill>
              </a:rPr>
              <a:t>)</a:t>
            </a:r>
            <a:r>
              <a:rPr kumimoji="1" lang="ja-JP" altLang="en-US" sz="2200" dirty="0">
                <a:solidFill>
                  <a:srgbClr val="FF0000"/>
                </a:solidFill>
              </a:rPr>
              <a:t>。温特、バラ付きの少ない。</a:t>
            </a:r>
            <a:r>
              <a:rPr kumimoji="1" lang="en-US" altLang="ja-JP" sz="2200" dirty="0">
                <a:solidFill>
                  <a:srgbClr val="FF0000"/>
                </a:solidFill>
              </a:rPr>
              <a:t> </a:t>
            </a:r>
          </a:p>
          <a:p>
            <a:r>
              <a:rPr lang="ja-JP" altLang="en-US" sz="2200" dirty="0">
                <a:solidFill>
                  <a:srgbClr val="FF0000"/>
                </a:solidFill>
              </a:rPr>
              <a:t>温度補償は</a:t>
            </a:r>
            <a:r>
              <a:rPr lang="en-US" altLang="ja-JP" sz="2200" dirty="0">
                <a:solidFill>
                  <a:srgbClr val="FF0000"/>
                </a:solidFill>
              </a:rPr>
              <a:t>PN</a:t>
            </a:r>
            <a:r>
              <a:rPr lang="ja-JP" altLang="en-US" sz="2200" dirty="0">
                <a:solidFill>
                  <a:srgbClr val="FF0000"/>
                </a:solidFill>
              </a:rPr>
              <a:t>ジャンクションを使って、負の温度特性と正の温度特性を相殺さ</a:t>
            </a:r>
            <a:endParaRPr lang="en-US" altLang="ja-JP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200" dirty="0">
                <a:solidFill>
                  <a:srgbClr val="FF0000"/>
                </a:solidFill>
              </a:rPr>
              <a:t>　せるテクニックを用いる。</a:t>
            </a:r>
            <a:r>
              <a:rPr lang="en-US" altLang="ja-JP" sz="2200" dirty="0">
                <a:solidFill>
                  <a:srgbClr val="FF0000"/>
                </a:solidFill>
              </a:rPr>
              <a:t>(</a:t>
            </a:r>
            <a:r>
              <a:rPr lang="ja-JP" altLang="en-US" sz="2200" dirty="0">
                <a:solidFill>
                  <a:srgbClr val="FF0000"/>
                </a:solidFill>
              </a:rPr>
              <a:t>温特を補正する回路</a:t>
            </a:r>
            <a:r>
              <a:rPr lang="en-US" altLang="ja-JP" sz="22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ja-JP" altLang="en-US" sz="2000" dirty="0"/>
              <a:t>参考</a:t>
            </a:r>
            <a:r>
              <a:rPr lang="en-US" altLang="ja-JP" sz="2000" dirty="0"/>
              <a:t>URL</a:t>
            </a:r>
            <a:r>
              <a:rPr lang="ja-JP" altLang="en-US" sz="2000" dirty="0"/>
              <a:t>　</a:t>
            </a:r>
            <a:r>
              <a:rPr lang="en-US" altLang="ja-JP" sz="2500" dirty="0"/>
              <a:t>https://www.nuhogachi.com/cmos-analog/bgr-principle/2/</a:t>
            </a:r>
            <a:endParaRPr kumimoji="1" lang="ja-JP" altLang="en-US" sz="25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A3DFE4-1C4D-3922-2B1A-402FB841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012AB67-8067-14B3-BA2F-63FEAB679C21}"/>
              </a:ext>
            </a:extLst>
          </p:cNvPr>
          <p:cNvSpPr txBox="1"/>
          <p:nvPr/>
        </p:nvSpPr>
        <p:spPr>
          <a:xfrm>
            <a:off x="706122" y="6187074"/>
            <a:ext cx="2259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温特を補正する回路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F22DB2C-470E-BD72-35F0-BB42616C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89" y="4179904"/>
            <a:ext cx="2384330" cy="211258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7C5BCF7-F65C-6EC1-75EF-30D524B2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383" y="2527611"/>
            <a:ext cx="1437409" cy="134130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C456E85-8D24-F0F2-F9F7-35C2DE06ACE9}"/>
              </a:ext>
            </a:extLst>
          </p:cNvPr>
          <p:cNvSpPr txBox="1"/>
          <p:nvPr/>
        </p:nvSpPr>
        <p:spPr>
          <a:xfrm>
            <a:off x="2965672" y="6292493"/>
            <a:ext cx="2269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err="1">
                <a:solidFill>
                  <a:srgbClr val="FF0000"/>
                </a:solidFill>
              </a:rPr>
              <a:t>Vf</a:t>
            </a:r>
            <a:r>
              <a:rPr kumimoji="1" lang="ja-JP" altLang="en-US" sz="1000" dirty="0">
                <a:solidFill>
                  <a:srgbClr val="FF0000"/>
                </a:solidFill>
              </a:rPr>
              <a:t>は、負の温度特性（</a:t>
            </a:r>
            <a:r>
              <a:rPr kumimoji="1" lang="en-US" altLang="ja-JP" sz="1000" dirty="0">
                <a:solidFill>
                  <a:srgbClr val="FF0000"/>
                </a:solidFill>
              </a:rPr>
              <a:t>-3mV/</a:t>
            </a:r>
            <a:r>
              <a:rPr kumimoji="1" lang="ja-JP" altLang="en-US" sz="1000" dirty="0">
                <a:solidFill>
                  <a:srgbClr val="FF0000"/>
                </a:solidFill>
              </a:rPr>
              <a:t>℃）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DC32629-E031-7740-5B50-B71C6748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3153561"/>
            <a:ext cx="2666213" cy="29456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3DC61D1-46FF-95DC-FE78-4BE9FA646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166" y="3194976"/>
            <a:ext cx="2269957" cy="2904276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0913D10C-0957-C01F-C467-1AF84D21361A}"/>
              </a:ext>
            </a:extLst>
          </p:cNvPr>
          <p:cNvCxnSpPr>
            <a:cxnSpLocks/>
          </p:cNvCxnSpPr>
          <p:nvPr/>
        </p:nvCxnSpPr>
        <p:spPr>
          <a:xfrm flipH="1" flipV="1">
            <a:off x="2891023" y="5246801"/>
            <a:ext cx="403839" cy="104569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6988E9B-72AC-5E56-E5FB-F421351BF752}"/>
              </a:ext>
            </a:extLst>
          </p:cNvPr>
          <p:cNvCxnSpPr>
            <a:cxnSpLocks/>
          </p:cNvCxnSpPr>
          <p:nvPr/>
        </p:nvCxnSpPr>
        <p:spPr>
          <a:xfrm flipH="1" flipV="1">
            <a:off x="2965672" y="3974995"/>
            <a:ext cx="1251148" cy="179465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CF88C33-39D3-4BA8-944C-822B038E2D28}"/>
              </a:ext>
            </a:extLst>
          </p:cNvPr>
          <p:cNvSpPr txBox="1"/>
          <p:nvPr/>
        </p:nvSpPr>
        <p:spPr>
          <a:xfrm>
            <a:off x="3169787" y="5606224"/>
            <a:ext cx="1786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>
                <a:solidFill>
                  <a:srgbClr val="FF0000"/>
                </a:solidFill>
              </a:rPr>
              <a:t>正の温度特性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D095C7F-2885-A6C5-4C79-BBA038626022}"/>
              </a:ext>
            </a:extLst>
          </p:cNvPr>
          <p:cNvSpPr txBox="1"/>
          <p:nvPr/>
        </p:nvSpPr>
        <p:spPr>
          <a:xfrm>
            <a:off x="6172197" y="2210780"/>
            <a:ext cx="225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シャントレギュレータ</a:t>
            </a:r>
          </a:p>
        </p:txBody>
      </p:sp>
    </p:spTree>
    <p:extLst>
      <p:ext uri="{BB962C8B-B14F-4D97-AF65-F5344CB8AC3E}">
        <p14:creationId xmlns:p14="http://schemas.microsoft.com/office/powerpoint/2010/main" val="131424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17B80-557F-0FD6-D3B9-BF73C030F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1DDB32-3BF8-44E0-6B49-C31B5EFC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3200" dirty="0"/>
              <a:t>ツェナー電圧</a:t>
            </a:r>
            <a:r>
              <a:rPr kumimoji="1" lang="en-US" altLang="ja-JP" sz="3200" dirty="0"/>
              <a:t>5.1V</a:t>
            </a:r>
            <a:r>
              <a:rPr kumimoji="1" lang="ja-JP" altLang="en-US" sz="3200" dirty="0"/>
              <a:t>の根拠</a:t>
            </a:r>
          </a:p>
        </p:txBody>
      </p:sp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DC495FD6-24D8-5693-4209-53641372A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322164"/>
              </p:ext>
            </p:extLst>
          </p:nvPr>
        </p:nvGraphicFramePr>
        <p:xfrm>
          <a:off x="628650" y="1825625"/>
          <a:ext cx="7886700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4373713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5898731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19701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特性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5.1V</a:t>
                      </a:r>
                      <a:r>
                        <a:rPr kumimoji="1" lang="ja-JP" altLang="en-US" dirty="0"/>
                        <a:t>ツェナーダイオード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シャントレギュレータ、</a:t>
                      </a:r>
                      <a:r>
                        <a:rPr kumimoji="1" lang="en-US" altLang="ja-JP" dirty="0"/>
                        <a:t>TL431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42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温度特性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ツェナー＋アバランシェで打ち消しあい⇒温度係数は、ほぼゼロ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内部基準回路で補償⇒より広範囲で安定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04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電圧精度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公称値</a:t>
                      </a:r>
                      <a:r>
                        <a:rPr kumimoji="1" lang="en-US" altLang="ja-JP" dirty="0"/>
                        <a:t>±</a:t>
                      </a:r>
                      <a:r>
                        <a:rPr kumimoji="1" lang="ja-JP" altLang="en-US" dirty="0"/>
                        <a:t>数％程度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例</a:t>
                      </a:r>
                      <a:r>
                        <a:rPr kumimoji="1" lang="en-US" altLang="ja-JP" dirty="0"/>
                        <a:t>±5%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高精度</a:t>
                      </a:r>
                      <a:r>
                        <a:rPr kumimoji="1" lang="en-US" altLang="ja-JP" dirty="0"/>
                        <a:t>(±1</a:t>
                      </a:r>
                      <a:r>
                        <a:rPr kumimoji="1" lang="ja-JP" altLang="en-US" dirty="0"/>
                        <a:t>～</a:t>
                      </a:r>
                      <a:r>
                        <a:rPr kumimoji="1" lang="en-US" altLang="ja-JP" dirty="0"/>
                        <a:t>2%)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9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動作電流範囲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数</a:t>
                      </a:r>
                      <a:r>
                        <a:rPr kumimoji="1" lang="en-US" altLang="ja-JP" dirty="0"/>
                        <a:t>mA</a:t>
                      </a:r>
                      <a:r>
                        <a:rPr kumimoji="1" lang="ja-JP" altLang="en-US" dirty="0"/>
                        <a:t>～数</a:t>
                      </a:r>
                      <a:r>
                        <a:rPr kumimoji="1" lang="en-US" altLang="ja-JP" dirty="0"/>
                        <a:t>10mA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広い範囲で安定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低電流でも動作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95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応用範囲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簡易基準電圧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過電圧保護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精密基準電圧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電源レギュレーション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983042"/>
                  </a:ext>
                </a:extLst>
              </a:tr>
            </a:tbl>
          </a:graphicData>
        </a:graphic>
      </p:graphicFrame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E382936-3E40-8160-34E4-9A88078E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354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3200" dirty="0"/>
              <a:t>Bipolar</a:t>
            </a:r>
            <a:r>
              <a:rPr kumimoji="1" lang="ja-JP" altLang="en-US" sz="3200" dirty="0"/>
              <a:t>トランジスタ動作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1C4D7038-3338-0787-0047-B61951F69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773" y="3073329"/>
            <a:ext cx="3664138" cy="175904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C5A10-4C1E-36F7-3EF4-DB3535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22</a:t>
            </a:fld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F771EC9-3570-8CD6-2C62-AC5EF8EF5430}"/>
              </a:ext>
            </a:extLst>
          </p:cNvPr>
          <p:cNvCxnSpPr/>
          <p:nvPr/>
        </p:nvCxnSpPr>
        <p:spPr>
          <a:xfrm flipH="1">
            <a:off x="3444240" y="3324060"/>
            <a:ext cx="441960" cy="23622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8A3789-5131-522B-E01F-64306A812F79}"/>
              </a:ext>
            </a:extLst>
          </p:cNvPr>
          <p:cNvSpPr txBox="1"/>
          <p:nvPr/>
        </p:nvSpPr>
        <p:spPr>
          <a:xfrm>
            <a:off x="3886200" y="3073329"/>
            <a:ext cx="178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solidFill>
                  <a:srgbClr val="FF0000"/>
                </a:solidFill>
              </a:rPr>
              <a:t>ドリフト（電界）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r>
              <a:rPr kumimoji="1" lang="ja-JP" altLang="en-US" sz="1200" dirty="0">
                <a:solidFill>
                  <a:srgbClr val="FF0000"/>
                </a:solidFill>
              </a:rPr>
              <a:t>でコレクタへ流れる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739AF02-010E-14A0-8A10-8ABD819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428" y="2268035"/>
            <a:ext cx="713734" cy="50841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634F86-2197-1DD1-3795-9E75ED9262C6}"/>
              </a:ext>
            </a:extLst>
          </p:cNvPr>
          <p:cNvSpPr txBox="1"/>
          <p:nvPr/>
        </p:nvSpPr>
        <p:spPr>
          <a:xfrm>
            <a:off x="1040130" y="1340811"/>
            <a:ext cx="7475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  https://engineer-education.com/semiconductor-basic_10_bipolar-transistor/</a:t>
            </a:r>
            <a:endParaRPr kumimoji="1" lang="ja-JP" altLang="en-US" sz="1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29890B4-CFB7-9471-34A7-3964D0CE1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059" y="2743131"/>
            <a:ext cx="2692538" cy="2082907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26048D2-742F-9B22-C1CC-2B09253D63C5}"/>
              </a:ext>
            </a:extLst>
          </p:cNvPr>
          <p:cNvSpPr txBox="1"/>
          <p:nvPr/>
        </p:nvSpPr>
        <p:spPr>
          <a:xfrm>
            <a:off x="1893570" y="1941420"/>
            <a:ext cx="168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/>
              <a:t>Npn</a:t>
            </a:r>
            <a:r>
              <a:rPr kumimoji="1" lang="ja-JP" altLang="en-US" sz="1400" dirty="0"/>
              <a:t>トランジスタ</a:t>
            </a:r>
          </a:p>
        </p:txBody>
      </p:sp>
    </p:spTree>
    <p:extLst>
      <p:ext uri="{BB962C8B-B14F-4D97-AF65-F5344CB8AC3E}">
        <p14:creationId xmlns:p14="http://schemas.microsoft.com/office/powerpoint/2010/main" val="1268413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3200" dirty="0"/>
              <a:t>Bipolar-Tr</a:t>
            </a:r>
            <a:r>
              <a:rPr kumimoji="1" lang="ja-JP" altLang="en-US" sz="3200" dirty="0"/>
              <a:t>小信号モデル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C5A10-4C1E-36F7-3EF4-DB3535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6C2323-56D9-4050-069A-A5F529744C62}"/>
              </a:ext>
            </a:extLst>
          </p:cNvPr>
          <p:cNvSpPr txBox="1"/>
          <p:nvPr/>
        </p:nvSpPr>
        <p:spPr>
          <a:xfrm>
            <a:off x="628650" y="1338460"/>
            <a:ext cx="5726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  https://denken3s.com/simple-small-signal-equivalent-circuit/</a:t>
            </a:r>
            <a:endParaRPr kumimoji="1" lang="ja-JP" altLang="en-US" sz="14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032A083-9832-28F5-682C-8C19FB35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5" y="1748082"/>
            <a:ext cx="1752690" cy="25401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B30F5AC-1995-EE76-AD91-B4FBB1E1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5" y="2117032"/>
            <a:ext cx="3779565" cy="177337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DF99DF-4FF8-9123-0651-3995D9B94622}"/>
              </a:ext>
            </a:extLst>
          </p:cNvPr>
          <p:cNvSpPr txBox="1"/>
          <p:nvPr/>
        </p:nvSpPr>
        <p:spPr>
          <a:xfrm>
            <a:off x="1666260" y="4261317"/>
            <a:ext cx="5913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IB</a:t>
            </a:r>
            <a:r>
              <a:rPr kumimoji="1" lang="ja-JP" altLang="en-US" sz="1200" dirty="0">
                <a:solidFill>
                  <a:srgbClr val="FF0000"/>
                </a:solidFill>
              </a:rPr>
              <a:t>電流は、</a:t>
            </a:r>
            <a:r>
              <a:rPr kumimoji="1" lang="en-US" altLang="ja-JP" sz="1200" dirty="0">
                <a:solidFill>
                  <a:srgbClr val="FF0000"/>
                </a:solidFill>
              </a:rPr>
              <a:t>exp</a:t>
            </a:r>
            <a:r>
              <a:rPr kumimoji="1" lang="ja-JP" altLang="en-US" sz="1200" dirty="0">
                <a:solidFill>
                  <a:srgbClr val="FF0000"/>
                </a:solidFill>
              </a:rPr>
              <a:t>の式で表される。テーラ展開したときに、</a:t>
            </a:r>
            <a:r>
              <a:rPr kumimoji="1" lang="en-US" altLang="ja-JP" sz="1200" dirty="0">
                <a:solidFill>
                  <a:srgbClr val="FF0000"/>
                </a:solidFill>
              </a:rPr>
              <a:t>1</a:t>
            </a:r>
            <a:r>
              <a:rPr kumimoji="1" lang="ja-JP" altLang="en-US" sz="1200" dirty="0">
                <a:solidFill>
                  <a:srgbClr val="FF0000"/>
                </a:solidFill>
              </a:rPr>
              <a:t>次近似できる範囲で動作させることが、小信号モデルで設計する際の前提。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0077207-ED25-F9B4-8B61-3785C95A7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5" y="4261317"/>
            <a:ext cx="704886" cy="22861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2770FF5-9FCF-7807-3BB0-38D6A0468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35" y="4830529"/>
            <a:ext cx="2057400" cy="1561035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0B8089F-A646-A3FD-0BB7-AE44C8CF0492}"/>
              </a:ext>
            </a:extLst>
          </p:cNvPr>
          <p:cNvSpPr txBox="1"/>
          <p:nvPr/>
        </p:nvSpPr>
        <p:spPr>
          <a:xfrm>
            <a:off x="4754970" y="2526665"/>
            <a:ext cx="3647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err="1">
                <a:solidFill>
                  <a:srgbClr val="FF0000"/>
                </a:solidFill>
              </a:rPr>
              <a:t>Vin,Vout</a:t>
            </a:r>
            <a:r>
              <a:rPr kumimoji="1" lang="ja-JP" altLang="en-US" sz="1400" dirty="0">
                <a:solidFill>
                  <a:srgbClr val="FF0000"/>
                </a:solidFill>
              </a:rPr>
              <a:t>は、</a:t>
            </a:r>
            <a:r>
              <a:rPr kumimoji="1" lang="en-US" altLang="ja-JP" sz="1400" dirty="0" err="1">
                <a:solidFill>
                  <a:srgbClr val="FF0000"/>
                </a:solidFill>
              </a:rPr>
              <a:t>ΔVin,ΔVout</a:t>
            </a:r>
            <a:r>
              <a:rPr kumimoji="1" lang="ja-JP" altLang="en-US" sz="1400" dirty="0">
                <a:solidFill>
                  <a:srgbClr val="FF0000"/>
                </a:solidFill>
              </a:rPr>
              <a:t>を示すもので、適切な動作点（バイアス電圧</a:t>
            </a:r>
            <a:r>
              <a:rPr kumimoji="1" lang="en-US" altLang="ja-JP" sz="1400" dirty="0" err="1">
                <a:solidFill>
                  <a:srgbClr val="FF0000"/>
                </a:solidFill>
              </a:rPr>
              <a:t>Vb</a:t>
            </a:r>
            <a:r>
              <a:rPr kumimoji="1" lang="ja-JP" altLang="en-US" sz="1400" dirty="0">
                <a:solidFill>
                  <a:srgbClr val="FF0000"/>
                </a:solidFill>
              </a:rPr>
              <a:t>）上で動作する、微小信号のこと。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259B29F-650C-3CFC-4B61-1A8AED4B1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680" y="4719499"/>
            <a:ext cx="2920425" cy="177337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EDD8BC0-3DFD-E6CB-8B68-F8FD6084B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2401" y="4675047"/>
            <a:ext cx="2754399" cy="1254820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FC12ECD-BD6C-9840-36D7-2612228FF313}"/>
              </a:ext>
            </a:extLst>
          </p:cNvPr>
          <p:cNvGrpSpPr/>
          <p:nvPr/>
        </p:nvGrpSpPr>
        <p:grpSpPr>
          <a:xfrm>
            <a:off x="941070" y="3505203"/>
            <a:ext cx="182880" cy="68580"/>
            <a:chOff x="5128260" y="3429000"/>
            <a:chExt cx="182880" cy="68580"/>
          </a:xfrm>
        </p:grpSpPr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FAC1EC1-20E2-57C6-2361-DEFDECE33B77}"/>
                </a:ext>
              </a:extLst>
            </p:cNvPr>
            <p:cNvCxnSpPr/>
            <p:nvPr/>
          </p:nvCxnSpPr>
          <p:spPr>
            <a:xfrm>
              <a:off x="5128260" y="3429000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16B40216-FD9E-E10D-57EA-41F21B5DEC1D}"/>
                </a:ext>
              </a:extLst>
            </p:cNvPr>
            <p:cNvCxnSpPr>
              <a:cxnSpLocks/>
            </p:cNvCxnSpPr>
            <p:nvPr/>
          </p:nvCxnSpPr>
          <p:spPr>
            <a:xfrm>
              <a:off x="5173980" y="3497580"/>
              <a:ext cx="1066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2C0B93A-802D-FA70-877C-C0227F9856A2}"/>
              </a:ext>
            </a:extLst>
          </p:cNvPr>
          <p:cNvSpPr/>
          <p:nvPr/>
        </p:nvSpPr>
        <p:spPr>
          <a:xfrm>
            <a:off x="937260" y="3520442"/>
            <a:ext cx="18288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FB3A279-B875-353E-3131-B433A6D66D9C}"/>
              </a:ext>
            </a:extLst>
          </p:cNvPr>
          <p:cNvSpPr txBox="1"/>
          <p:nvPr/>
        </p:nvSpPr>
        <p:spPr>
          <a:xfrm>
            <a:off x="628650" y="3381942"/>
            <a:ext cx="54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/>
              <a:t>Vb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1702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3200" dirty="0"/>
              <a:t>Bipolar</a:t>
            </a:r>
            <a:r>
              <a:rPr lang="ja-JP" altLang="en-US" sz="3200" dirty="0"/>
              <a:t>トランジスタ</a:t>
            </a:r>
            <a:r>
              <a:rPr kumimoji="1" lang="ja-JP" altLang="en-US" sz="3200" dirty="0"/>
              <a:t>の</a:t>
            </a:r>
            <a:r>
              <a:rPr lang="ja-JP" altLang="en-US" sz="3200" dirty="0"/>
              <a:t>デバイス構造</a:t>
            </a:r>
            <a:endParaRPr kumimoji="1" lang="ja-JP" altLang="en-US" sz="32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5917E45-DB26-95E8-A065-128F89E47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751649"/>
            <a:ext cx="5984767" cy="2942271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8153B5-CB0F-1C2C-83E8-D06F8289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920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38" y="372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200" dirty="0"/>
              <a:t>MOS</a:t>
            </a:r>
            <a:r>
              <a:rPr kumimoji="1" lang="ja-JP" altLang="en-US" sz="3200" dirty="0"/>
              <a:t>の論理回路</a:t>
            </a:r>
            <a:r>
              <a:rPr kumimoji="1" lang="en-US" altLang="ja-JP" sz="3200" dirty="0"/>
              <a:t>(inv</a:t>
            </a:r>
            <a:r>
              <a:rPr lang="ja-JP" altLang="en-US" sz="3200" dirty="0"/>
              <a:t>回路とレイアウト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A84C90-CE54-7B4B-365A-2E11AF02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61EBCAE-DE37-7A16-B67B-0E1ABF56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164" y="3830985"/>
            <a:ext cx="1769647" cy="148635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98D65476-9A7D-B45A-9A73-DDB3434BF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164" y="2485191"/>
            <a:ext cx="1769647" cy="112847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2D61888-83E0-9EF6-B737-1B256058C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164" y="2056045"/>
            <a:ext cx="1648055" cy="304843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CABFD61-B2E3-0F48-2BF8-371559431231}"/>
              </a:ext>
            </a:extLst>
          </p:cNvPr>
          <p:cNvSpPr txBox="1"/>
          <p:nvPr/>
        </p:nvSpPr>
        <p:spPr>
          <a:xfrm>
            <a:off x="4760925" y="2020471"/>
            <a:ext cx="2894340" cy="37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典型的なレイアウト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959007F1-478C-C102-9414-6D9C70D2175A}"/>
              </a:ext>
            </a:extLst>
          </p:cNvPr>
          <p:cNvGrpSpPr/>
          <p:nvPr/>
        </p:nvGrpSpPr>
        <p:grpSpPr>
          <a:xfrm>
            <a:off x="4240116" y="2378863"/>
            <a:ext cx="3535633" cy="2938479"/>
            <a:chOff x="4240116" y="2378863"/>
            <a:chExt cx="3535633" cy="2938479"/>
          </a:xfrm>
        </p:grpSpPr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6A1AC76-566E-1AAC-06FF-0C84C02F3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0116" y="2378863"/>
              <a:ext cx="3535633" cy="2938478"/>
            </a:xfrm>
            <a:prstGeom prst="rect">
              <a:avLst/>
            </a:prstGeom>
          </p:spPr>
        </p:pic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5B090046-CB98-B14E-0CC8-AAD13B45FA78}"/>
                </a:ext>
              </a:extLst>
            </p:cNvPr>
            <p:cNvSpPr/>
            <p:nvPr/>
          </p:nvSpPr>
          <p:spPr>
            <a:xfrm>
              <a:off x="7065818" y="4874282"/>
              <a:ext cx="709931" cy="443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5594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A84C90-CE54-7B4B-365A-2E11AF02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BD03719-71DB-C12A-B2F0-10F1313E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38" y="2137928"/>
            <a:ext cx="3029294" cy="330330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D936736-24B3-3A3A-D92A-6921CE61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734" y="2137928"/>
            <a:ext cx="4724999" cy="3303300"/>
          </a:xfrm>
          <a:prstGeom prst="rect">
            <a:avLst/>
          </a:prstGeom>
        </p:spPr>
      </p:pic>
      <p:sp>
        <p:nvSpPr>
          <p:cNvPr id="10" name="タイトル 1">
            <a:extLst>
              <a:ext uri="{FF2B5EF4-FFF2-40B4-BE49-F238E27FC236}">
                <a16:creationId xmlns:a16="http://schemas.microsoft.com/office/drawing/2014/main" id="{5381C219-28C6-7DC1-CBE3-5FCC7E086010}"/>
              </a:ext>
            </a:extLst>
          </p:cNvPr>
          <p:cNvSpPr txBox="1">
            <a:spLocks/>
          </p:cNvSpPr>
          <p:nvPr/>
        </p:nvSpPr>
        <p:spPr>
          <a:xfrm>
            <a:off x="741033" y="5600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200" dirty="0"/>
              <a:t>MOS</a:t>
            </a:r>
            <a:r>
              <a:rPr lang="ja-JP" altLang="en-US" sz="3200" dirty="0"/>
              <a:t>の論理回路</a:t>
            </a:r>
            <a:r>
              <a:rPr lang="en-US" altLang="ja-JP" sz="3200" dirty="0"/>
              <a:t>(nor</a:t>
            </a:r>
            <a:r>
              <a:rPr lang="ja-JP" altLang="en-US" sz="3200" dirty="0"/>
              <a:t>回路とレイアウト</a:t>
            </a:r>
            <a:r>
              <a:rPr lang="en-US" altLang="ja-JP" sz="3200" dirty="0"/>
              <a:t>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2718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A84C90-CE54-7B4B-365A-2E11AF02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35ED7E3-193E-DFE0-E79B-1E9162A7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37" y="2338600"/>
            <a:ext cx="2876393" cy="321917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E47BFAE-1A26-A31B-C7CB-334F7EA1C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198" y="2297056"/>
            <a:ext cx="1899507" cy="3260719"/>
          </a:xfrm>
          <a:prstGeom prst="rect">
            <a:avLst/>
          </a:prstGeom>
        </p:spPr>
      </p:pic>
      <p:sp>
        <p:nvSpPr>
          <p:cNvPr id="12" name="タイトル 1">
            <a:extLst>
              <a:ext uri="{FF2B5EF4-FFF2-40B4-BE49-F238E27FC236}">
                <a16:creationId xmlns:a16="http://schemas.microsoft.com/office/drawing/2014/main" id="{4391F2CE-6720-480D-BD67-956E9D6C0887}"/>
              </a:ext>
            </a:extLst>
          </p:cNvPr>
          <p:cNvSpPr txBox="1">
            <a:spLocks/>
          </p:cNvSpPr>
          <p:nvPr/>
        </p:nvSpPr>
        <p:spPr>
          <a:xfrm>
            <a:off x="899731" y="72539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200" dirty="0"/>
              <a:t>MOS</a:t>
            </a:r>
            <a:r>
              <a:rPr lang="ja-JP" altLang="en-US" sz="3200" dirty="0"/>
              <a:t>の論理回路</a:t>
            </a:r>
            <a:r>
              <a:rPr lang="en-US" altLang="ja-JP" sz="3200" dirty="0"/>
              <a:t>(</a:t>
            </a:r>
            <a:r>
              <a:rPr lang="en-US" altLang="ja-JP" sz="3200" dirty="0" err="1"/>
              <a:t>nand</a:t>
            </a:r>
            <a:r>
              <a:rPr lang="ja-JP" altLang="en-US" sz="3200" dirty="0"/>
              <a:t>回路とレイアウト</a:t>
            </a:r>
            <a:r>
              <a:rPr lang="en-US" altLang="ja-JP" sz="3200" dirty="0"/>
              <a:t>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76197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2800" dirty="0"/>
              <a:t>ショットキーバリアダイオード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A2BAE148-DB49-E4F7-856E-F29152AAE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523" y="2453566"/>
            <a:ext cx="2228965" cy="1568531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8C5A10-4C1E-36F7-3EF4-DB35354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28</a:t>
            </a:fld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EDF2519-DCAE-5B01-A5BF-F7F90CBB478F}"/>
              </a:ext>
            </a:extLst>
          </p:cNvPr>
          <p:cNvGrpSpPr/>
          <p:nvPr/>
        </p:nvGrpSpPr>
        <p:grpSpPr>
          <a:xfrm>
            <a:off x="561372" y="2224955"/>
            <a:ext cx="2635385" cy="1797142"/>
            <a:chOff x="1273107" y="2517538"/>
            <a:chExt cx="2635385" cy="179714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D1AA159-32A0-EB5E-7B8E-8A798E9C2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107" y="2790602"/>
              <a:ext cx="2635385" cy="1524078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112DC055-7F5C-40AF-A87C-E0E4DBD6D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3107" y="2517538"/>
              <a:ext cx="2349621" cy="273064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C64382E-5BC7-E515-E309-288A605A480F}"/>
              </a:ext>
            </a:extLst>
          </p:cNvPr>
          <p:cNvSpPr txBox="1"/>
          <p:nvPr/>
        </p:nvSpPr>
        <p:spPr>
          <a:xfrm>
            <a:off x="3265563" y="2161178"/>
            <a:ext cx="1935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300" dirty="0"/>
              <a:t>エネルギーバンド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4853CC-D6B4-E4B1-85A2-91552138F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872" y="4500578"/>
            <a:ext cx="4469701" cy="172747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B6CD8B1-CF11-8426-D63B-52757FED70C7}"/>
              </a:ext>
            </a:extLst>
          </p:cNvPr>
          <p:cNvSpPr txBox="1"/>
          <p:nvPr/>
        </p:nvSpPr>
        <p:spPr>
          <a:xfrm>
            <a:off x="561372" y="1240312"/>
            <a:ext cx="9072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   </a:t>
            </a:r>
          </a:p>
          <a:p>
            <a:r>
              <a:rPr kumimoji="1" lang="en-US" altLang="ja-JP" sz="1400" dirty="0">
                <a:hlinkClick r:id="rId6"/>
              </a:rPr>
              <a:t>https://toshiba.semicon-storage.com/info/application_note_ja_20210831_AKX00996.pdf?did=141364</a:t>
            </a:r>
            <a:endParaRPr kumimoji="1" lang="en-US" altLang="ja-JP" sz="1400" dirty="0"/>
          </a:p>
          <a:p>
            <a:r>
              <a:rPr kumimoji="1" lang="en-US" altLang="ja-JP" sz="1400" dirty="0"/>
              <a:t>https://analogista.jp/schottky01/</a:t>
            </a:r>
            <a:endParaRPr kumimoji="1" lang="ja-JP" altLang="en-US" sz="1400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E227B8D3-A9AE-4D6A-CAFF-BF8B49240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103" y="3331045"/>
            <a:ext cx="2121009" cy="1886047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F2845D99-22DE-8878-23D4-C10E8001B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3850" y="2029228"/>
            <a:ext cx="1847945" cy="1301817"/>
          </a:xfrm>
          <a:prstGeom prst="rect">
            <a:avLst/>
          </a:prstGeom>
        </p:spPr>
      </p:pic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A70E844A-E8D5-4D71-DFE2-0EC97805F286}"/>
              </a:ext>
            </a:extLst>
          </p:cNvPr>
          <p:cNvCxnSpPr/>
          <p:nvPr/>
        </p:nvCxnSpPr>
        <p:spPr>
          <a:xfrm>
            <a:off x="1280160" y="5521233"/>
            <a:ext cx="2525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C8B1267-C7E3-4F35-DE07-4E1C5E993E57}"/>
              </a:ext>
            </a:extLst>
          </p:cNvPr>
          <p:cNvSpPr txBox="1"/>
          <p:nvPr/>
        </p:nvSpPr>
        <p:spPr>
          <a:xfrm>
            <a:off x="316049" y="5420217"/>
            <a:ext cx="1140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空乏層容量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F50CDE1-B4D9-D5F7-BA0C-AD07B253347B}"/>
              </a:ext>
            </a:extLst>
          </p:cNvPr>
          <p:cNvCxnSpPr>
            <a:cxnSpLocks/>
          </p:cNvCxnSpPr>
          <p:nvPr/>
        </p:nvCxnSpPr>
        <p:spPr>
          <a:xfrm flipH="1" flipV="1">
            <a:off x="4659086" y="5217092"/>
            <a:ext cx="1211858" cy="304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81432FD-F301-D002-3BBC-3C452E16C588}"/>
              </a:ext>
            </a:extLst>
          </p:cNvPr>
          <p:cNvSpPr txBox="1"/>
          <p:nvPr/>
        </p:nvSpPr>
        <p:spPr>
          <a:xfrm>
            <a:off x="5870944" y="5447924"/>
            <a:ext cx="2410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多数キャリアの再結合が無い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7337C16-DC58-2AEC-451E-E433ED7DE799}"/>
              </a:ext>
            </a:extLst>
          </p:cNvPr>
          <p:cNvSpPr txBox="1"/>
          <p:nvPr/>
        </p:nvSpPr>
        <p:spPr>
          <a:xfrm>
            <a:off x="3366574" y="4233269"/>
            <a:ext cx="2410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多数キャリアが再結合する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42111EB4-3FFD-E949-20B6-2F5DCED32651}"/>
              </a:ext>
            </a:extLst>
          </p:cNvPr>
          <p:cNvCxnSpPr>
            <a:cxnSpLocks/>
          </p:cNvCxnSpPr>
          <p:nvPr/>
        </p:nvCxnSpPr>
        <p:spPr>
          <a:xfrm flipH="1">
            <a:off x="3796937" y="4516432"/>
            <a:ext cx="741444" cy="700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6EC65E62-E9B0-A63F-66DA-9AFF0CD24C42}"/>
              </a:ext>
            </a:extLst>
          </p:cNvPr>
          <p:cNvCxnSpPr>
            <a:cxnSpLocks/>
          </p:cNvCxnSpPr>
          <p:nvPr/>
        </p:nvCxnSpPr>
        <p:spPr>
          <a:xfrm flipV="1">
            <a:off x="5425440" y="3732963"/>
            <a:ext cx="1492808" cy="579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50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8BF08-DA7C-E0A4-8A8D-32EEAAC4E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741AB3-1B5B-8DDF-A4B7-0D4F633E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4000" dirty="0"/>
              <a:t>IO</a:t>
            </a:r>
            <a:r>
              <a:rPr kumimoji="1" lang="ja-JP" altLang="en-US" sz="4000" dirty="0"/>
              <a:t>周辺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15CD8D-5BB3-3BAD-C5C2-675B85A9B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B1B15BF-953F-8BE0-0FDE-6E868C11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2800" dirty="0"/>
              <a:t>MOS</a:t>
            </a:r>
            <a:r>
              <a:rPr lang="en-US" altLang="ja-JP" sz="2800" dirty="0"/>
              <a:t>-Tr</a:t>
            </a:r>
            <a:r>
              <a:rPr lang="ja-JP" altLang="en-US" sz="2800" dirty="0"/>
              <a:t>のディスクリート＆</a:t>
            </a:r>
            <a:r>
              <a:rPr lang="en-US" altLang="ja-JP" sz="2800" dirty="0"/>
              <a:t>IC</a:t>
            </a:r>
            <a:r>
              <a:rPr lang="ja-JP" altLang="en-US" sz="2800" dirty="0"/>
              <a:t>のデバイス構造</a:t>
            </a:r>
            <a:endParaRPr kumimoji="1" lang="ja-JP" altLang="en-US" sz="28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535C7FD3-2E05-8944-1AE6-822190BFD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961" y="2153470"/>
            <a:ext cx="2379387" cy="155515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8153B5-CB0F-1C2C-83E8-D06F8289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FC78D4A-105C-1079-449E-0E4E01456E05}"/>
              </a:ext>
            </a:extLst>
          </p:cNvPr>
          <p:cNvSpPr txBox="1"/>
          <p:nvPr/>
        </p:nvSpPr>
        <p:spPr>
          <a:xfrm>
            <a:off x="1058959" y="1507139"/>
            <a:ext cx="237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東芝 ディスクリート</a:t>
            </a:r>
            <a:r>
              <a:rPr kumimoji="1" lang="en-US" altLang="ja-JP" dirty="0" err="1"/>
              <a:t>Nch</a:t>
            </a:r>
            <a:r>
              <a:rPr kumimoji="1" lang="en-US" altLang="ja-JP" dirty="0"/>
              <a:t>-MOS FET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38FAE7D-2772-CCD5-5D6D-58B0C093A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8" y="4778524"/>
            <a:ext cx="2379387" cy="157782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6D903D6-7BFB-E700-4A88-2A41E9FED115}"/>
              </a:ext>
            </a:extLst>
          </p:cNvPr>
          <p:cNvSpPr txBox="1"/>
          <p:nvPr/>
        </p:nvSpPr>
        <p:spPr>
          <a:xfrm>
            <a:off x="1058958" y="4116638"/>
            <a:ext cx="237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東芝 ディスクリート</a:t>
            </a:r>
            <a:r>
              <a:rPr kumimoji="1" lang="en-US" altLang="ja-JP" dirty="0" err="1"/>
              <a:t>Pch</a:t>
            </a:r>
            <a:r>
              <a:rPr kumimoji="1" lang="en-US" altLang="ja-JP" dirty="0"/>
              <a:t>-MOS FET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E1CA56-C391-064D-8372-E3BCDB8E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872" y="3689017"/>
            <a:ext cx="4227286" cy="2079454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1A32821-2E8A-881F-0897-AF13ABF4B811}"/>
              </a:ext>
            </a:extLst>
          </p:cNvPr>
          <p:cNvSpPr txBox="1"/>
          <p:nvPr/>
        </p:nvSpPr>
        <p:spPr>
          <a:xfrm>
            <a:off x="4855624" y="3283416"/>
            <a:ext cx="280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東芝 </a:t>
            </a:r>
            <a:r>
              <a:rPr kumimoji="1" lang="en-US" altLang="ja-JP" dirty="0"/>
              <a:t>CMOS Tr (inverter)</a:t>
            </a:r>
            <a:endParaRPr kumimoji="1"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356BF06-4EFE-D583-A704-66016C143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230" y="1923394"/>
            <a:ext cx="1367970" cy="124301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73F6F009-D9BF-4132-BC8A-AAF4228B0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353" y="2034432"/>
            <a:ext cx="1114581" cy="1005028"/>
          </a:xfrm>
          <a:prstGeom prst="rect">
            <a:avLst/>
          </a:prstGeom>
        </p:spPr>
      </p:pic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B7546A48-3E44-B759-E7FD-13A0D6494D29}"/>
              </a:ext>
            </a:extLst>
          </p:cNvPr>
          <p:cNvSpPr/>
          <p:nvPr/>
        </p:nvSpPr>
        <p:spPr>
          <a:xfrm>
            <a:off x="628650" y="1431608"/>
            <a:ext cx="3196590" cy="242594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538CF066-87EE-C3C1-6867-88A5E7EAFE93}"/>
              </a:ext>
            </a:extLst>
          </p:cNvPr>
          <p:cNvSpPr/>
          <p:nvPr/>
        </p:nvSpPr>
        <p:spPr>
          <a:xfrm>
            <a:off x="650356" y="4041712"/>
            <a:ext cx="3196590" cy="242594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E3CFC537-1AE2-BE02-79F4-D6AB073E8199}"/>
              </a:ext>
            </a:extLst>
          </p:cNvPr>
          <p:cNvSpPr/>
          <p:nvPr/>
        </p:nvSpPr>
        <p:spPr>
          <a:xfrm>
            <a:off x="4082415" y="1700461"/>
            <a:ext cx="4751070" cy="431419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408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4000" dirty="0"/>
              <a:t>標準ロジックの</a:t>
            </a:r>
            <a:r>
              <a:rPr kumimoji="1" lang="en-US" altLang="ja-JP" sz="4000" dirty="0"/>
              <a:t>IO</a:t>
            </a:r>
            <a:r>
              <a:rPr kumimoji="1" lang="ja-JP" altLang="en-US" sz="4000" dirty="0"/>
              <a:t>トレラント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649F6E-CDB0-3A67-5D2F-1DB1FAEE7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A3DFE4-1C4D-3922-2B1A-402FB841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069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4000" dirty="0"/>
              <a:t>CCD</a:t>
            </a:r>
            <a:r>
              <a:rPr lang="ja-JP" altLang="en-US" sz="4000" dirty="0"/>
              <a:t>センサのポテンシャル</a:t>
            </a:r>
            <a:endParaRPr kumimoji="1" lang="ja-JP" altLang="en-US" sz="4000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0127029-5A51-E751-3B27-CCBD78A4A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752" y="2519098"/>
            <a:ext cx="2566270" cy="300044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83EFACE-E617-F542-DF66-FACA8682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F0AFC1-E72B-3E08-6297-D04688531645}"/>
              </a:ext>
            </a:extLst>
          </p:cNvPr>
          <p:cNvSpPr txBox="1"/>
          <p:nvPr/>
        </p:nvSpPr>
        <p:spPr>
          <a:xfrm>
            <a:off x="557349" y="1338460"/>
            <a:ext cx="8813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参考</a:t>
            </a:r>
            <a:r>
              <a:rPr kumimoji="1" lang="en-US" altLang="ja-JP" sz="1400" dirty="0"/>
              <a:t>URL</a:t>
            </a:r>
            <a:r>
              <a:rPr kumimoji="1" lang="ja-JP" altLang="en-US" sz="1400" dirty="0"/>
              <a:t>  </a:t>
            </a:r>
            <a:r>
              <a:rPr kumimoji="1" lang="en-US" altLang="ja-JP" sz="1400" dirty="0"/>
              <a:t>https://www.jstage.jst.go.jp/article/itej/68/2/68_145/_pdf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6160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2800" dirty="0"/>
              <a:t>N</a:t>
            </a:r>
            <a:r>
              <a:rPr kumimoji="1" lang="ja-JP" altLang="en-US" sz="2800" dirty="0"/>
              <a:t>型半導体と</a:t>
            </a:r>
            <a:r>
              <a:rPr kumimoji="1" lang="en-US" altLang="ja-JP" sz="2800" dirty="0"/>
              <a:t>p</a:t>
            </a:r>
            <a:r>
              <a:rPr kumimoji="1" lang="ja-JP" altLang="en-US" sz="2800" dirty="0"/>
              <a:t>型半導体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98A40F1A-C172-FD16-67E0-1492AC31B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36" y="1554397"/>
            <a:ext cx="1262170" cy="43901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56B423D-6287-6553-98B0-77241A3A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8" y="2197028"/>
            <a:ext cx="2267525" cy="132556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F9B41A-265E-DD71-93B1-3B39AE700C1A}"/>
              </a:ext>
            </a:extLst>
          </p:cNvPr>
          <p:cNvSpPr txBox="1"/>
          <p:nvPr/>
        </p:nvSpPr>
        <p:spPr>
          <a:xfrm>
            <a:off x="1892294" y="1529037"/>
            <a:ext cx="2679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自由電子として</a:t>
            </a:r>
            <a:endParaRPr kumimoji="1" lang="en-US" altLang="ja-JP" sz="1600" dirty="0"/>
          </a:p>
          <a:p>
            <a:r>
              <a:rPr kumimoji="1" lang="ja-JP" altLang="en-US" sz="1600" dirty="0"/>
              <a:t>動作する</a:t>
            </a:r>
            <a:r>
              <a:rPr kumimoji="1" lang="en-US" altLang="ja-JP" sz="1600" dirty="0"/>
              <a:t>n</a:t>
            </a:r>
            <a:r>
              <a:rPr kumimoji="1" lang="ja-JP" altLang="en-US" sz="1600" dirty="0"/>
              <a:t>型半導体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13BEFD7-1BDC-CF36-3C94-4FBE41C9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419" y="1585574"/>
            <a:ext cx="1358463" cy="43901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70D7AD0-D55A-8B9F-53BE-F59831335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21" y="2160455"/>
            <a:ext cx="2167536" cy="139870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0C29AE1-CAD2-2B6A-3EA7-68ACB7DAC8EA}"/>
              </a:ext>
            </a:extLst>
          </p:cNvPr>
          <p:cNvSpPr txBox="1"/>
          <p:nvPr/>
        </p:nvSpPr>
        <p:spPr>
          <a:xfrm>
            <a:off x="6424091" y="1549663"/>
            <a:ext cx="2679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正の電荷（正孔）として</a:t>
            </a:r>
            <a:endParaRPr kumimoji="1" lang="en-US" altLang="ja-JP" sz="1600" dirty="0"/>
          </a:p>
          <a:p>
            <a:r>
              <a:rPr kumimoji="1" lang="ja-JP" altLang="en-US" sz="1600" dirty="0"/>
              <a:t>動作する</a:t>
            </a:r>
            <a:r>
              <a:rPr kumimoji="1" lang="en-US" altLang="ja-JP" sz="1600" dirty="0"/>
              <a:t>p</a:t>
            </a:r>
            <a:r>
              <a:rPr kumimoji="1" lang="ja-JP" altLang="en-US" sz="1600" dirty="0"/>
              <a:t>型半導体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0DFBBBB-389A-C5F0-39BE-32D39B657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95" y="3726208"/>
            <a:ext cx="4135435" cy="193447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FB0E619-D0AA-DA96-8D48-3F5AE5BD9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712" y="3696256"/>
            <a:ext cx="4124458" cy="1914283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3D8C95-5C55-1D5C-DE6D-F527EDBC7E90}"/>
              </a:ext>
            </a:extLst>
          </p:cNvPr>
          <p:cNvSpPr txBox="1"/>
          <p:nvPr/>
        </p:nvSpPr>
        <p:spPr>
          <a:xfrm>
            <a:off x="1097321" y="5382832"/>
            <a:ext cx="1917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45meV</a:t>
            </a:r>
            <a:r>
              <a:rPr kumimoji="1" lang="ja-JP" altLang="en-US" sz="1200" dirty="0">
                <a:solidFill>
                  <a:srgbClr val="FF0000"/>
                </a:solidFill>
              </a:rPr>
              <a:t>で自由電子に励起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A64EE9-8369-039D-D517-ACA4F717CA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252" y="2275564"/>
            <a:ext cx="1352620" cy="124466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8596042-CDD0-796E-A643-41D660E9A5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6380" y="2171635"/>
            <a:ext cx="1533872" cy="14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4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4000" dirty="0"/>
              <a:t>MOS</a:t>
            </a:r>
            <a:r>
              <a:rPr kumimoji="1" lang="ja-JP" altLang="en-US" sz="4000" dirty="0"/>
              <a:t>トランジスタの動作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480FF569-8AB3-F263-0CD2-88F010A70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003" y="1547080"/>
            <a:ext cx="2775784" cy="2094414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84BE906-80B1-6DF5-06CB-4C6901D9A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684" y="1500337"/>
            <a:ext cx="2909455" cy="216592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CA6917-8F14-8D01-A78C-E4074BEC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02" y="3898588"/>
            <a:ext cx="2847585" cy="217047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6B5AC54-43B8-8090-E8EC-75FADE4BE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683" y="3898588"/>
            <a:ext cx="2788137" cy="20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4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ja-JP" sz="4000" dirty="0"/>
              <a:t>MOS</a:t>
            </a:r>
            <a:r>
              <a:rPr kumimoji="1" lang="ja-JP" altLang="en-US" sz="4000" dirty="0"/>
              <a:t>トランジスタの動作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12" name="コンテンツ プレースホルダー 11">
            <a:extLst>
              <a:ext uri="{FF2B5EF4-FFF2-40B4-BE49-F238E27FC236}">
                <a16:creationId xmlns:a16="http://schemas.microsoft.com/office/drawing/2014/main" id="{D3658576-E034-666E-DD11-51235E381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655" y="1780282"/>
            <a:ext cx="2792100" cy="215814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57D3450-05F8-22EF-9930-88A79595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222" y="1788065"/>
            <a:ext cx="2909455" cy="2165928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5A9122E5-74F5-626C-BAA6-5E554E359D63}"/>
              </a:ext>
            </a:extLst>
          </p:cNvPr>
          <p:cNvSpPr/>
          <p:nvPr/>
        </p:nvSpPr>
        <p:spPr>
          <a:xfrm>
            <a:off x="4394647" y="2780984"/>
            <a:ext cx="302280" cy="3022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1B3CD06-B678-A4C7-993B-6D72C5438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38" y="4186800"/>
            <a:ext cx="1080510" cy="29753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C16AF29-571B-8FDD-C499-F48E7E73B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430" y="4715712"/>
            <a:ext cx="2133898" cy="63826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E00FE0BF-76FA-CB85-2517-34A71BEF4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430" y="5495170"/>
            <a:ext cx="3013062" cy="109719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476AAB0-9319-6A34-180E-BA327F08C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6927" y="5983118"/>
            <a:ext cx="3307764" cy="45590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A1EAB3FB-018D-9A29-92D1-FA64A4728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8060" y="4221681"/>
            <a:ext cx="3419777" cy="15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9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800" dirty="0"/>
              <a:t>線形領域と飽和領域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70BF7C-EA92-D886-1FE5-A89B0BE3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6BCEA41-B058-E5C4-46A5-103810E47639}"/>
              </a:ext>
            </a:extLst>
          </p:cNvPr>
          <p:cNvSpPr txBox="1"/>
          <p:nvPr/>
        </p:nvSpPr>
        <p:spPr>
          <a:xfrm>
            <a:off x="1123405" y="1340417"/>
            <a:ext cx="5416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URL http://www.t-shirafuji.jp/lecture_notes/electronic_devices/ED-010-MISFET-02.pdf</a:t>
            </a:r>
            <a:endParaRPr kumimoji="1" lang="ja-JP" altLang="en-US" sz="1100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A25A8E86-DC63-585B-B9D8-758B58E5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30" y="1690689"/>
            <a:ext cx="5565969" cy="437225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9284FE5C-0CC9-BEC1-65B3-02B027472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52" y="3181350"/>
            <a:ext cx="2133477" cy="208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 dirty="0"/>
              <a:t>ドレイン電流</a:t>
            </a:r>
            <a:endParaRPr kumimoji="1" lang="ja-JP" altLang="en-US" sz="4000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51D1069E-8815-6008-E329-F022F532E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792" y="2106875"/>
            <a:ext cx="2825715" cy="236024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EC16675-6CD1-99C4-A63C-FAE94D6F9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65" y="4836940"/>
            <a:ext cx="3514108" cy="117359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F9C9C9F-7B0A-C089-5B43-AB4FA74B8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69" y="4836940"/>
            <a:ext cx="3688431" cy="117359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147F94-1405-7590-808D-AB4D91E7E9A7}"/>
              </a:ext>
            </a:extLst>
          </p:cNvPr>
          <p:cNvSpPr txBox="1"/>
          <p:nvPr/>
        </p:nvSpPr>
        <p:spPr>
          <a:xfrm>
            <a:off x="4572000" y="1751687"/>
            <a:ext cx="2078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ドレイン電流算出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3CEA508-BB33-6E4E-AD87-668B3E899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527" y="2106875"/>
            <a:ext cx="2573018" cy="30777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567492-A3C1-C7B4-85AA-F47014675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527" y="2774445"/>
            <a:ext cx="3514108" cy="33499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1C7E45C-42D6-437D-7B46-5DD962E26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1527" y="2475650"/>
            <a:ext cx="1325952" cy="24487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E37893F-DA70-DC12-4B96-9DE618B05B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1527" y="3441194"/>
            <a:ext cx="2729015" cy="29314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D66DA05-35F2-8FFC-15B6-15FAB4C75B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1527" y="3163359"/>
            <a:ext cx="564538" cy="21253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5EA3366-DF4D-E7F2-B99B-99AD993AAB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1527" y="3820701"/>
            <a:ext cx="3262859" cy="41227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A84F1A4A-9553-61E0-EFB1-E6C071E451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0598" y="4307456"/>
            <a:ext cx="2791582" cy="3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5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20D37-4FB0-39E6-6E6A-C9C381C3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400" dirty="0"/>
              <a:t>実際の飽和電流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649F6E-CDB0-3A67-5D2F-1DB1FAEE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739"/>
            <a:ext cx="7886700" cy="4266223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チャネル長変調効果：フラット電流が傾く</a:t>
            </a:r>
            <a:endParaRPr kumimoji="1"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4E741B-FE9D-0BB2-5AC8-CC52BAE1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238C6-DFEE-4049-817C-214F39B6A44B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F53ADBE-049D-F37B-7AE8-1FDE10F6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47" y="4947260"/>
            <a:ext cx="1948253" cy="159165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32997D2-D44A-FCE6-493F-E2B7F9CFC96A}"/>
              </a:ext>
            </a:extLst>
          </p:cNvPr>
          <p:cNvSpPr txBox="1"/>
          <p:nvPr/>
        </p:nvSpPr>
        <p:spPr>
          <a:xfrm>
            <a:off x="552450" y="1225333"/>
            <a:ext cx="497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URL </a:t>
            </a:r>
            <a:r>
              <a:rPr kumimoji="1" lang="en-US" altLang="ja-JP" dirty="0">
                <a:hlinkClick r:id="rId3"/>
              </a:rPr>
              <a:t>https://enggy.net/engineering/1621/</a:t>
            </a:r>
            <a:endParaRPr kumimoji="1" lang="en-US" altLang="ja-JP" dirty="0"/>
          </a:p>
          <a:p>
            <a:r>
              <a:rPr kumimoji="1" lang="en-US" altLang="ja-JP" dirty="0"/>
              <a:t>URL https://denjoforest.com/mosfet-drain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181F667-E91E-E0E1-C04D-53ABBC812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288" y="2348724"/>
            <a:ext cx="2258032" cy="1933821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311A4FC6-4974-844B-687A-B55E5D6AD836}"/>
              </a:ext>
            </a:extLst>
          </p:cNvPr>
          <p:cNvSpPr txBox="1">
            <a:spLocks/>
          </p:cNvSpPr>
          <p:nvPr/>
        </p:nvSpPr>
        <p:spPr>
          <a:xfrm>
            <a:off x="687705" y="4500211"/>
            <a:ext cx="8576310" cy="626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/>
              <a:t>短チャネル効果：チャネル長変調の極み。</a:t>
            </a:r>
            <a:r>
              <a:rPr lang="en-US" altLang="ja-JP" sz="2400" dirty="0"/>
              <a:t>Vt</a:t>
            </a:r>
            <a:r>
              <a:rPr lang="ja-JP" altLang="en-US" sz="2400" dirty="0"/>
              <a:t>低下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01E9D8C-F299-30ED-4382-369026547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66" y="2350991"/>
            <a:ext cx="4320057" cy="19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3877</TotalTime>
  <Words>1132</Words>
  <Application>Microsoft Office PowerPoint</Application>
  <PresentationFormat>画面に合わせる (4:3)</PresentationFormat>
  <Paragraphs>187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8" baseType="lpstr">
      <vt:lpstr>ＭＳ ゴシック</vt:lpstr>
      <vt:lpstr>游ゴシック</vt:lpstr>
      <vt:lpstr>Aptos</vt:lpstr>
      <vt:lpstr>Aptos Display</vt:lpstr>
      <vt:lpstr>Arial</vt:lpstr>
      <vt:lpstr>Calibri</vt:lpstr>
      <vt:lpstr>Office テーマ</vt:lpstr>
      <vt:lpstr>MOS-TrとICの基本&amp;Tips (Part 1)</vt:lpstr>
      <vt:lpstr>PowerPoint プレゼンテーション</vt:lpstr>
      <vt:lpstr>MOS-Trのディスクリート＆ICのデバイス構造</vt:lpstr>
      <vt:lpstr>N型半導体とp型半導体</vt:lpstr>
      <vt:lpstr>MOSトランジスタの動作</vt:lpstr>
      <vt:lpstr>MOSトランジスタの動作</vt:lpstr>
      <vt:lpstr>線形領域と飽和領域</vt:lpstr>
      <vt:lpstr>ドレイン電流</vt:lpstr>
      <vt:lpstr>実際の飽和電流</vt:lpstr>
      <vt:lpstr>MOS-Tr 横型とトレンチ構造</vt:lpstr>
      <vt:lpstr>MOSトランジスタの小信号モデル （MOSの飽和領域）</vt:lpstr>
      <vt:lpstr>スイッチングはMOSの線形領域</vt:lpstr>
      <vt:lpstr>MOSFETの閾値電圧と基板バイアス効果</vt:lpstr>
      <vt:lpstr>ダイオードの動作</vt:lpstr>
      <vt:lpstr>PN接合のVf</vt:lpstr>
      <vt:lpstr>PN接合ビルトイン電圧は負の温度係数</vt:lpstr>
      <vt:lpstr>ツェナーとアバランシェ動作</vt:lpstr>
      <vt:lpstr>ツェナーをポアソン式で考える</vt:lpstr>
      <vt:lpstr>ツェナーとアバランシェの温特 （ツェナー5.1Vの根拠）</vt:lpstr>
      <vt:lpstr>シャントレギュレータ</vt:lpstr>
      <vt:lpstr>ツェナー電圧5.1Vの根拠</vt:lpstr>
      <vt:lpstr>Bipolarトランジスタ動作</vt:lpstr>
      <vt:lpstr>Bipolar-Tr小信号モデル</vt:lpstr>
      <vt:lpstr>Bipolarトランジスタのデバイス構造</vt:lpstr>
      <vt:lpstr>MOSの論理回路(inv回路とレイアウト)</vt:lpstr>
      <vt:lpstr>PowerPoint プレゼンテーション</vt:lpstr>
      <vt:lpstr>PowerPoint プレゼンテーション</vt:lpstr>
      <vt:lpstr>ショットキーバリアダイオード</vt:lpstr>
      <vt:lpstr>IO周辺</vt:lpstr>
      <vt:lpstr>標準ロジックのIOトレラント</vt:lpstr>
      <vt:lpstr>CCDセンサのポテンシャル</vt:lpstr>
    </vt:vector>
  </TitlesOfParts>
  <Company>DENSO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Hiroya Ito (伊藤 浩也)</dc:creator>
  <cp:lastModifiedBy>hi ito</cp:lastModifiedBy>
  <cp:revision>120</cp:revision>
  <dcterms:created xsi:type="dcterms:W3CDTF">2025-11-24T09:23:12Z</dcterms:created>
  <dcterms:modified xsi:type="dcterms:W3CDTF">2025-11-30T14:54:23Z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ed1414a-99f2-46f9-bbe5-740af8d1b502_Enabled">
    <vt:lpwstr>true</vt:lpwstr>
  </property>
  <property fmtid="{D5CDD505-2E9C-101B-9397-08002B2CF9AE}" pid="3" name="MSIP_Label_7ed1414a-99f2-46f9-bbe5-740af8d1b502_SetDate">
    <vt:lpwstr>2025-11-24T09:25:03Z</vt:lpwstr>
  </property>
  <property fmtid="{D5CDD505-2E9C-101B-9397-08002B2CF9AE}" pid="4" name="MSIP_Label_7ed1414a-99f2-46f9-bbe5-740af8d1b502_Method">
    <vt:lpwstr>Standard</vt:lpwstr>
  </property>
  <property fmtid="{D5CDD505-2E9C-101B-9397-08002B2CF9AE}" pid="5" name="MSIP_Label_7ed1414a-99f2-46f9-bbe5-740af8d1b502_Name">
    <vt:lpwstr>G_MIP_Confidential_Standard</vt:lpwstr>
  </property>
  <property fmtid="{D5CDD505-2E9C-101B-9397-08002B2CF9AE}" pid="6" name="MSIP_Label_7ed1414a-99f2-46f9-bbe5-740af8d1b502_SiteId">
    <vt:lpwstr>69405920-b673-4f7c-8845-e124e9d08af2</vt:lpwstr>
  </property>
  <property fmtid="{D5CDD505-2E9C-101B-9397-08002B2CF9AE}" pid="7" name="MSIP_Label_7ed1414a-99f2-46f9-bbe5-740af8d1b502_ActionId">
    <vt:lpwstr>8ebecd3b-8abe-448d-b267-bbc7853f4932</vt:lpwstr>
  </property>
  <property fmtid="{D5CDD505-2E9C-101B-9397-08002B2CF9AE}" pid="8" name="MSIP_Label_7ed1414a-99f2-46f9-bbe5-740af8d1b502_ContentBits">
    <vt:lpwstr>1</vt:lpwstr>
  </property>
  <property fmtid="{D5CDD505-2E9C-101B-9397-08002B2CF9AE}" pid="9" name="ClassificationContentMarkingHeaderLocations">
    <vt:lpwstr>Office テーマ:8</vt:lpwstr>
  </property>
  <property fmtid="{D5CDD505-2E9C-101B-9397-08002B2CF9AE}" pid="10" name="ClassificationContentMarkingHeaderText">
    <vt:lpwstr>CONFIDENTIAL</vt:lpwstr>
  </property>
</Properties>
</file>